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9" r:id="rId4"/>
    <p:sldId id="260" r:id="rId6"/>
    <p:sldId id="261" r:id="rId7"/>
    <p:sldId id="262" r:id="rId8"/>
    <p:sldId id="333" r:id="rId9"/>
    <p:sldId id="334" r:id="rId10"/>
    <p:sldId id="305" r:id="rId11"/>
    <p:sldId id="335" r:id="rId12"/>
    <p:sldId id="299" r:id="rId13"/>
    <p:sldId id="300" r:id="rId14"/>
    <p:sldId id="301" r:id="rId15"/>
    <p:sldId id="267" r:id="rId16"/>
    <p:sldId id="268" r:id="rId17"/>
    <p:sldId id="269" r:id="rId18"/>
    <p:sldId id="270" r:id="rId19"/>
    <p:sldId id="283" r:id="rId20"/>
    <p:sldId id="271" r:id="rId21"/>
    <p:sldId id="272" r:id="rId22"/>
    <p:sldId id="284" r:id="rId23"/>
    <p:sldId id="273" r:id="rId24"/>
    <p:sldId id="274" r:id="rId25"/>
    <p:sldId id="275" r:id="rId26"/>
    <p:sldId id="285" r:id="rId27"/>
    <p:sldId id="276" r:id="rId28"/>
    <p:sldId id="277" r:id="rId29"/>
    <p:sldId id="278" r:id="rId30"/>
    <p:sldId id="286" r:id="rId31"/>
    <p:sldId id="279" r:id="rId32"/>
    <p:sldId id="280" r:id="rId33"/>
    <p:sldId id="282" r:id="rId34"/>
    <p:sldId id="287" r:id="rId35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5FD4D5"/>
    <a:srgbClr val="43A2C2"/>
    <a:srgbClr val="347A92"/>
    <a:srgbClr val="FF9409"/>
    <a:srgbClr val="9E211B"/>
    <a:srgbClr val="E3D2AE"/>
    <a:srgbClr val="DAECF7"/>
    <a:srgbClr val="C7020C"/>
    <a:srgbClr val="C91324"/>
    <a:srgbClr val="16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696" y="114"/>
      </p:cViewPr>
      <p:guideLst>
        <p:guide orient="horz" pos="2209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3B369-44EF-4B82-AC7C-4B899F75A4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https://www.ypppt.com/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优品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 </a:t>
            </a:r>
            <a:r>
              <a:rPr lang="en-US" altLang="zh-CN" smtClean="0"/>
              <a:t>https://www.ypppt.com/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D2F2-6F62-43EF-A62B-AA2CB40D69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8822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88228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ypppt.com/kejian/" TargetMode="External"/><Relationship Id="rId8" Type="http://schemas.openxmlformats.org/officeDocument/2006/relationships/hyperlink" Target="http://www.ypppt.com/gushi/" TargetMode="External"/><Relationship Id="rId7" Type="http://schemas.openxmlformats.org/officeDocument/2006/relationships/hyperlink" Target="http://www.ypppt.com/ziti/" TargetMode="External"/><Relationship Id="rId6" Type="http://schemas.openxmlformats.org/officeDocument/2006/relationships/hyperlink" Target="https://www.ypppt.com/jiaocheng/" TargetMode="External"/><Relationship Id="rId5" Type="http://schemas.openxmlformats.org/officeDocument/2006/relationships/hyperlink" Target="http://www.ypppt.com/sucai/" TargetMode="External"/><Relationship Id="rId4" Type="http://schemas.openxmlformats.org/officeDocument/2006/relationships/hyperlink" Target="https://www.ypppt.com/tubiao/" TargetMode="External"/><Relationship Id="rId3" Type="http://schemas.openxmlformats.org/officeDocument/2006/relationships/hyperlink" Target="https://www.ypppt.com/beijing/" TargetMode="External"/><Relationship Id="rId2" Type="http://schemas.openxmlformats.org/officeDocument/2006/relationships/hyperlink" Target="https://www.ypppt.com/jieri/" TargetMode="External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8.xml"/><Relationship Id="rId1" Type="http://schemas.openxmlformats.org/officeDocument/2006/relationships/hyperlink" Target="https://www.ypppt.com/moba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09800" y="1963711"/>
            <a:ext cx="780363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QYStudio</a:t>
            </a:r>
            <a:r>
              <a:rPr kumimoji="1" lang="zh-CN" altLang="en-US" sz="6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虚拟演播</a:t>
            </a:r>
            <a:endParaRPr kumimoji="1" lang="zh-CN" altLang="en-US" sz="6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56824" y="3602734"/>
            <a:ext cx="392205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北京仟影科技</a:t>
            </a:r>
            <a:endParaRPr lang="zh-CN" altLang="en-US" sz="20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04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9465" y="2830195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序列</a:t>
            </a:r>
            <a:endParaRPr lang="zh-CN" altLang="en-US" sz="72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05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9465" y="2830195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项目</a:t>
            </a:r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演示</a:t>
            </a:r>
            <a:endParaRPr lang="zh-CN" altLang="en-US" sz="72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2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三维</a:t>
              </a:r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场景</a:t>
              </a:r>
              <a:endPara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22691" y="983616"/>
            <a:ext cx="4705551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加载三维</a:t>
            </a:r>
            <a:r>
              <a:rPr lang="zh-CN" altLang="en-US" sz="36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场景</a:t>
            </a:r>
            <a:endParaRPr lang="zh-CN" altLang="en-US" sz="36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122209" y="2429960"/>
            <a:ext cx="9895796" cy="63030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61105" y="2141220"/>
            <a:ext cx="20116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一键加载三维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场景</a:t>
            </a:r>
            <a:endParaRPr lang="zh-CN" altLang="en-US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大数据是什么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687451" y="1683312"/>
            <a:ext cx="2130703" cy="2142735"/>
            <a:chOff x="567151" y="1590061"/>
            <a:chExt cx="1574165" cy="1583055"/>
          </a:xfrm>
        </p:grpSpPr>
        <p:sp>
          <p:nvSpPr>
            <p:cNvPr id="8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 flipH="1">
              <a:off x="713836" y="1937226"/>
              <a:ext cx="1278890" cy="9436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海量决策力</a:t>
              </a:r>
              <a:endParaRPr lang="zh-CN" altLang="en-US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945084" y="1999323"/>
            <a:ext cx="5782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对于“大数据”（</a:t>
            </a:r>
            <a:r>
              <a:rPr lang="en-US" altLang="zh-CN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Big data</a:t>
            </a:r>
            <a:r>
              <a:rPr lang="zh-CN" altLang="en-US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）研究机构</a:t>
            </a:r>
            <a:r>
              <a:rPr lang="en-US" altLang="zh-CN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Gartner</a:t>
            </a:r>
            <a:r>
              <a:rPr lang="zh-CN" altLang="en-US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给出了这样的定义。“大数据”是需要新处理模式才能具有更强的决策力、洞察发现力和流程优化能力来适应海量、高增长率和多样化的信息资产。</a:t>
            </a:r>
            <a:endParaRPr lang="en-US" sz="24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3367253" y="1416049"/>
            <a:ext cx="1838723" cy="1846872"/>
            <a:chOff x="565246" y="1590061"/>
            <a:chExt cx="1576070" cy="1583055"/>
          </a:xfrm>
        </p:grpSpPr>
        <p:sp>
          <p:nvSpPr>
            <p:cNvPr id="22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 flipH="1">
              <a:off x="565246" y="1898764"/>
              <a:ext cx="1576070" cy="10948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洞察发现力</a:t>
              </a:r>
              <a:endParaRPr lang="zh-CN" altLang="en-US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630366" y="3798856"/>
            <a:ext cx="1836500" cy="1846872"/>
            <a:chOff x="567151" y="1590061"/>
            <a:chExt cx="1574165" cy="1583055"/>
          </a:xfrm>
        </p:grpSpPr>
        <p:sp>
          <p:nvSpPr>
            <p:cNvPr id="25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 Box 10"/>
            <p:cNvSpPr txBox="1">
              <a:spLocks noChangeArrowheads="1"/>
            </p:cNvSpPr>
            <p:nvPr/>
          </p:nvSpPr>
          <p:spPr bwMode="auto">
            <a:xfrm flipH="1">
              <a:off x="713836" y="1863077"/>
              <a:ext cx="1278890" cy="10948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优化</a:t>
              </a:r>
              <a:endParaRPr lang="en-US" altLang="zh-CN" sz="40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1087755"/>
              <a:r>
                <a:rPr lang="zh-CN" alt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能力</a:t>
              </a:r>
              <a:endParaRPr lang="zh-CN" altLang="en-US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大数据是什么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546361" y="2156294"/>
            <a:ext cx="5844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大数据是需要新处理模式才能具有更强的决策力、洞察发现力和流程优化能力的海量、高增长率和多样化的信息资产</a:t>
            </a:r>
            <a:r>
              <a:rPr lang="zh-CN" altLang="en-US" sz="2400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。大</a:t>
            </a:r>
            <a:r>
              <a:rPr lang="zh-CN" altLang="en-US" sz="2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数据就是“未来的新石油”。</a:t>
            </a:r>
            <a:endParaRPr lang="zh-CN" altLang="en-US" sz="24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7153" y="1444197"/>
            <a:ext cx="4033603" cy="4033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8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大数据是什么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2" name="组合 7"/>
          <p:cNvGrpSpPr/>
          <p:nvPr/>
        </p:nvGrpSpPr>
        <p:grpSpPr>
          <a:xfrm>
            <a:off x="1095984" y="1458207"/>
            <a:ext cx="10206928" cy="4071750"/>
            <a:chOff x="5138554" y="2008064"/>
            <a:chExt cx="6159646" cy="3000661"/>
          </a:xfrm>
        </p:grpSpPr>
        <p:sp>
          <p:nvSpPr>
            <p:cNvPr id="13" name="Rounded Rectangle 18"/>
            <p:cNvSpPr/>
            <p:nvPr/>
          </p:nvSpPr>
          <p:spPr>
            <a:xfrm>
              <a:off x="5138554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Rectangle 22"/>
            <p:cNvSpPr/>
            <p:nvPr/>
          </p:nvSpPr>
          <p:spPr>
            <a:xfrm>
              <a:off x="5644136" y="2273853"/>
              <a:ext cx="917930" cy="917930"/>
            </a:xfrm>
            <a:prstGeom prst="rect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人工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ounded Rectangle 23"/>
            <p:cNvSpPr/>
            <p:nvPr/>
          </p:nvSpPr>
          <p:spPr>
            <a:xfrm>
              <a:off x="7260558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7404719" y="2264327"/>
              <a:ext cx="1640775" cy="2511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人工智能</a:t>
              </a:r>
              <a:endParaRPr lang="zh-CN" altLang="en-US" sz="8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7" name="Rounded Rectangle 26"/>
            <p:cNvSpPr/>
            <p:nvPr/>
          </p:nvSpPr>
          <p:spPr>
            <a:xfrm>
              <a:off x="9369105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Rectangle 28"/>
            <p:cNvSpPr/>
            <p:nvPr/>
          </p:nvSpPr>
          <p:spPr>
            <a:xfrm>
              <a:off x="9874687" y="2264328"/>
              <a:ext cx="917930" cy="917930"/>
            </a:xfrm>
            <a:prstGeom prst="rect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cs typeface="+mn-ea"/>
                  <a:sym typeface="+mn-lt"/>
                </a:rPr>
                <a:t>智能</a:t>
              </a:r>
              <a:endParaRPr lang="en-US" sz="2000" b="1" dirty="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86509" y="3544129"/>
              <a:ext cx="1633220" cy="104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“人工”比较好理解，争议性也不大。有时我们会要考虑什么是人力所能及制造的，或者人自身的智能程度有没有高到可以创造人工智能的地步，等等。但总的来说，“人工系统”就是通常意义下的人工系统。</a:t>
              </a:r>
              <a:endParaRPr lang="en-US" altLang="zh-CN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507989" y="3565084"/>
              <a:ext cx="1650365" cy="1374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关于什么是“智能”，就问题多多了。这涉及到其它诸如意识（</a:t>
              </a:r>
              <a:r>
                <a:rPr lang="en-US" altLang="zh-CN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CONSCIOUSNESS</a:t>
              </a: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）、自我（</a:t>
              </a:r>
              <a:r>
                <a:rPr lang="en-US" altLang="zh-CN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SELF</a:t>
              </a: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）、思维（</a:t>
              </a:r>
              <a:r>
                <a:rPr lang="en-US" altLang="zh-CN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MIND</a:t>
              </a: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）（包括无意识的思维（</a:t>
              </a:r>
              <a:r>
                <a:rPr lang="en-US" altLang="zh-CN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UNCONSCIOUS_MIND</a:t>
              </a: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））等等问题。人唯一了解的智能是人本身的智能，这是普遍认同的观点。</a:t>
              </a:r>
              <a:endParaRPr lang="en-US" altLang="zh-CN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7 0.00046 L 0.04453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3 0.00093 L -3.54167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0898" y="2735584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机遇和挑战</a:t>
            </a:r>
            <a:endParaRPr lang="zh-CN" altLang="en-US" sz="24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0895" y="3197227"/>
            <a:ext cx="5001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Remember what should be remembered, and forget what should be forgotten.Remember what should be remembered, and forget what should be forgotten.</a:t>
            </a:r>
            <a:endParaRPr lang="zh-CN" altLang="en-US" sz="1200" spc="3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cs typeface="+mn-ea"/>
                    <a:sym typeface="+mn-lt"/>
                  </a:rPr>
                  <a:t>2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机遇和挑战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7" name="组合 82"/>
          <p:cNvGrpSpPr/>
          <p:nvPr/>
        </p:nvGrpSpPr>
        <p:grpSpPr bwMode="auto">
          <a:xfrm>
            <a:off x="787664" y="1952364"/>
            <a:ext cx="1546225" cy="1544637"/>
            <a:chOff x="1222577" y="2190193"/>
            <a:chExt cx="1545336" cy="1545336"/>
          </a:xfrm>
        </p:grpSpPr>
        <p:sp>
          <p:nvSpPr>
            <p:cNvPr id="8" name="Oval 16"/>
            <p:cNvSpPr/>
            <p:nvPr/>
          </p:nvSpPr>
          <p:spPr>
            <a:xfrm>
              <a:off x="1409794" y="2377603"/>
              <a:ext cx="1167728" cy="1167340"/>
            </a:xfrm>
            <a:prstGeom prst="ellipse">
              <a:avLst/>
            </a:prstGeom>
            <a:noFill/>
            <a:ln w="6350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9" name="Arc 20"/>
            <p:cNvSpPr/>
            <p:nvPr/>
          </p:nvSpPr>
          <p:spPr>
            <a:xfrm>
              <a:off x="1222577" y="2190193"/>
              <a:ext cx="1545336" cy="1545336"/>
            </a:xfrm>
            <a:prstGeom prst="arc">
              <a:avLst>
                <a:gd name="adj1" fmla="val 20172577"/>
                <a:gd name="adj2" fmla="val 16297434"/>
              </a:avLst>
            </a:prstGeom>
            <a:noFill/>
            <a:ln w="76200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0" name="TextBox 24"/>
            <p:cNvSpPr txBox="1">
              <a:spLocks noChangeArrowheads="1"/>
            </p:cNvSpPr>
            <p:nvPr/>
          </p:nvSpPr>
          <p:spPr bwMode="auto">
            <a:xfrm>
              <a:off x="1596038" y="2730339"/>
              <a:ext cx="799759" cy="46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400" b="1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容量</a:t>
              </a:r>
              <a:endParaRPr lang="zh-CN" altLang="en-US" sz="24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341258" y="3673531"/>
            <a:ext cx="24352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数据的大小决定所考虑的数据的价值和潜在的价值</a:t>
            </a:r>
            <a:endParaRPr lang="zh-CN" altLang="zh-CN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4" name="组合 82"/>
          <p:cNvGrpSpPr/>
          <p:nvPr/>
        </p:nvGrpSpPr>
        <p:grpSpPr bwMode="auto">
          <a:xfrm>
            <a:off x="3792525" y="1952364"/>
            <a:ext cx="1546225" cy="1544637"/>
            <a:chOff x="1222577" y="2190193"/>
            <a:chExt cx="1545336" cy="1545336"/>
          </a:xfrm>
        </p:grpSpPr>
        <p:sp>
          <p:nvSpPr>
            <p:cNvPr id="25" name="Oval 16"/>
            <p:cNvSpPr/>
            <p:nvPr/>
          </p:nvSpPr>
          <p:spPr>
            <a:xfrm>
              <a:off x="1409794" y="2377603"/>
              <a:ext cx="1167728" cy="1167340"/>
            </a:xfrm>
            <a:prstGeom prst="ellipse">
              <a:avLst/>
            </a:prstGeom>
            <a:noFill/>
            <a:ln w="6350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6" name="Arc 20"/>
            <p:cNvSpPr/>
            <p:nvPr/>
          </p:nvSpPr>
          <p:spPr>
            <a:xfrm>
              <a:off x="1222577" y="2190193"/>
              <a:ext cx="1545336" cy="1545336"/>
            </a:xfrm>
            <a:prstGeom prst="arc">
              <a:avLst>
                <a:gd name="adj1" fmla="val 20172577"/>
                <a:gd name="adj2" fmla="val 16297434"/>
              </a:avLst>
            </a:prstGeom>
            <a:noFill/>
            <a:ln w="76200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7" name="TextBox 24"/>
            <p:cNvSpPr txBox="1">
              <a:spLocks noChangeArrowheads="1"/>
            </p:cNvSpPr>
            <p:nvPr/>
          </p:nvSpPr>
          <p:spPr bwMode="auto">
            <a:xfrm>
              <a:off x="1596038" y="2730339"/>
              <a:ext cx="799759" cy="46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4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价值</a:t>
              </a:r>
              <a:endParaRPr lang="zh-CN" altLang="en-US" sz="24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8" name="文本框 1"/>
          <p:cNvSpPr txBox="1">
            <a:spLocks noChangeArrowheads="1"/>
          </p:cNvSpPr>
          <p:nvPr/>
        </p:nvSpPr>
        <p:spPr bwMode="auto">
          <a:xfrm>
            <a:off x="3346118" y="3673531"/>
            <a:ext cx="24352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合理运用大数据，以低成本创造高价值</a:t>
            </a:r>
            <a:endParaRPr lang="zh-CN" altLang="zh-CN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9" name="组合 82"/>
          <p:cNvGrpSpPr/>
          <p:nvPr/>
        </p:nvGrpSpPr>
        <p:grpSpPr bwMode="auto">
          <a:xfrm>
            <a:off x="6767567" y="1952364"/>
            <a:ext cx="1546224" cy="1544637"/>
            <a:chOff x="1222577" y="2190193"/>
            <a:chExt cx="1545336" cy="1545336"/>
          </a:xfrm>
        </p:grpSpPr>
        <p:sp>
          <p:nvSpPr>
            <p:cNvPr id="30" name="Oval 16"/>
            <p:cNvSpPr/>
            <p:nvPr/>
          </p:nvSpPr>
          <p:spPr>
            <a:xfrm>
              <a:off x="1409794" y="2377603"/>
              <a:ext cx="1167728" cy="1167340"/>
            </a:xfrm>
            <a:prstGeom prst="ellipse">
              <a:avLst/>
            </a:prstGeom>
            <a:noFill/>
            <a:ln w="6350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31" name="Arc 20"/>
            <p:cNvSpPr/>
            <p:nvPr/>
          </p:nvSpPr>
          <p:spPr>
            <a:xfrm>
              <a:off x="1222577" y="2190193"/>
              <a:ext cx="1545336" cy="1545336"/>
            </a:xfrm>
            <a:prstGeom prst="arc">
              <a:avLst>
                <a:gd name="adj1" fmla="val 20172577"/>
                <a:gd name="adj2" fmla="val 16297434"/>
              </a:avLst>
            </a:prstGeom>
            <a:noFill/>
            <a:ln w="76200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1596040" y="2583763"/>
              <a:ext cx="799759" cy="831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可变</a:t>
              </a:r>
              <a:endParaRPr lang="en-US" altLang="zh-CN" sz="24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r>
                <a:rPr lang="zh-CN" altLang="en-US" sz="24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性</a:t>
              </a:r>
              <a:endParaRPr lang="zh-CN" altLang="en-US" sz="24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" name="文本框 1"/>
          <p:cNvSpPr txBox="1">
            <a:spLocks noChangeArrowheads="1"/>
          </p:cNvSpPr>
          <p:nvPr/>
        </p:nvSpPr>
        <p:spPr bwMode="auto">
          <a:xfrm>
            <a:off x="6321165" y="3673531"/>
            <a:ext cx="24352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妨碍了处理和有效地管理数据的过程</a:t>
            </a:r>
            <a:endParaRPr lang="zh-CN" altLang="zh-CN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82"/>
          <p:cNvGrpSpPr/>
          <p:nvPr/>
        </p:nvGrpSpPr>
        <p:grpSpPr bwMode="auto">
          <a:xfrm>
            <a:off x="9518997" y="1944293"/>
            <a:ext cx="1546225" cy="1544637"/>
            <a:chOff x="1222577" y="2190193"/>
            <a:chExt cx="1545336" cy="1545336"/>
          </a:xfrm>
        </p:grpSpPr>
        <p:sp>
          <p:nvSpPr>
            <p:cNvPr id="35" name="Oval 16"/>
            <p:cNvSpPr/>
            <p:nvPr/>
          </p:nvSpPr>
          <p:spPr>
            <a:xfrm>
              <a:off x="1409794" y="2377603"/>
              <a:ext cx="1167728" cy="1167340"/>
            </a:xfrm>
            <a:prstGeom prst="ellipse">
              <a:avLst/>
            </a:prstGeom>
            <a:noFill/>
            <a:ln w="6350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36" name="Arc 20"/>
            <p:cNvSpPr/>
            <p:nvPr/>
          </p:nvSpPr>
          <p:spPr>
            <a:xfrm>
              <a:off x="1222577" y="2190193"/>
              <a:ext cx="1545336" cy="1545336"/>
            </a:xfrm>
            <a:prstGeom prst="arc">
              <a:avLst>
                <a:gd name="adj1" fmla="val 20172577"/>
                <a:gd name="adj2" fmla="val 16297434"/>
              </a:avLst>
            </a:prstGeom>
            <a:noFill/>
            <a:ln w="76200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37" name="TextBox 24"/>
            <p:cNvSpPr txBox="1">
              <a:spLocks noChangeArrowheads="1"/>
            </p:cNvSpPr>
            <p:nvPr/>
          </p:nvSpPr>
          <p:spPr bwMode="auto">
            <a:xfrm>
              <a:off x="1596038" y="2730339"/>
              <a:ext cx="799759" cy="46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4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种类</a:t>
              </a:r>
              <a:endParaRPr lang="zh-CN" altLang="en-US" sz="24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" name="文本框 1"/>
          <p:cNvSpPr txBox="1">
            <a:spLocks noChangeArrowheads="1"/>
          </p:cNvSpPr>
          <p:nvPr/>
        </p:nvSpPr>
        <p:spPr bwMode="auto">
          <a:xfrm>
            <a:off x="9072590" y="3665456"/>
            <a:ext cx="2435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数据的类型的多样性</a:t>
            </a:r>
            <a:endParaRPr lang="zh-CN" altLang="zh-CN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33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cs typeface="+mn-ea"/>
                    <a:sym typeface="+mn-lt"/>
                  </a:rPr>
                  <a:t>2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机遇和挑战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7791" y="1417417"/>
            <a:ext cx="7106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大数据包括结构化、半结构化和非结构化数据</a:t>
            </a:r>
            <a:r>
              <a:rPr lang="zh-CN" altLang="en-US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，非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结构化数据越来越成为数据的主要部分。据</a:t>
            </a:r>
            <a:r>
              <a:rPr lang="en-US" altLang="zh-CN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IDC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的</a:t>
            </a:r>
            <a:r>
              <a:rPr lang="zh-CN" altLang="en-US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调查报告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显示：企业中</a:t>
            </a:r>
            <a:r>
              <a:rPr lang="en-US" altLang="zh-CN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80%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的数据都是非结构化数据，这些数据每年都</a:t>
            </a:r>
            <a:r>
              <a:rPr lang="zh-CN" altLang="en-US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按指数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增长</a:t>
            </a:r>
            <a:r>
              <a:rPr lang="en-US" altLang="zh-CN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60%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。大数据就是互联网发展到现今阶段的一种表象或特征而已，</a:t>
            </a:r>
            <a:r>
              <a:rPr lang="zh-CN" altLang="en-US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没有必要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神话它或对它保持敬畏之心，在以云计算为代表的技术创新大幕的衬托下，这些原本看起来很难</a:t>
            </a:r>
            <a:r>
              <a:rPr lang="zh-CN" altLang="en-US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收集和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使用的数据开始容易被利用起来了，通过各行各业的不断创新，大数据会逐步为人类创造更多的价值。</a:t>
            </a:r>
            <a:endParaRPr lang="en-US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7673476" y="1684680"/>
            <a:ext cx="1955621" cy="1966665"/>
            <a:chOff x="567151" y="1590061"/>
            <a:chExt cx="1574165" cy="1583055"/>
          </a:xfrm>
        </p:grpSpPr>
        <p:sp>
          <p:nvSpPr>
            <p:cNvPr id="9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 flipH="1">
              <a:off x="713836" y="1937226"/>
              <a:ext cx="1278890" cy="8299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3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非结</a:t>
              </a:r>
              <a:endPara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1087755"/>
              <a:r>
                <a:rPr lang="zh-CN" altLang="en-US" sz="3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构化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0353281" y="1417419"/>
            <a:ext cx="1687633" cy="1695113"/>
            <a:chOff x="565246" y="1590061"/>
            <a:chExt cx="1576070" cy="1583055"/>
          </a:xfrm>
        </p:grpSpPr>
        <p:sp>
          <p:nvSpPr>
            <p:cNvPr id="12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 flipH="1">
              <a:off x="565246" y="1898764"/>
              <a:ext cx="1576070" cy="9628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3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半结</a:t>
              </a:r>
              <a:endPara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1087755"/>
              <a:r>
                <a:rPr lang="zh-CN" altLang="en-US" sz="3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构化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9616389" y="3800224"/>
            <a:ext cx="1685595" cy="1695114"/>
            <a:chOff x="567151" y="1590061"/>
            <a:chExt cx="1574165" cy="1583055"/>
          </a:xfrm>
        </p:grpSpPr>
        <p:sp>
          <p:nvSpPr>
            <p:cNvPr id="15" name="Oval 12"/>
            <p:cNvSpPr/>
            <p:nvPr/>
          </p:nvSpPr>
          <p:spPr>
            <a:xfrm flipH="1">
              <a:off x="567151" y="1590061"/>
              <a:ext cx="1574165" cy="1583055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 flipH="1">
              <a:off x="714788" y="2130086"/>
              <a:ext cx="1278890" cy="5030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3200" b="1" smtClean="0">
                  <a:solidFill>
                    <a:schemeClr val="bg1"/>
                  </a:solidFill>
                  <a:cs typeface="+mn-ea"/>
                  <a:sym typeface="+mn-lt"/>
                </a:rPr>
                <a:t>结构化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0898" y="2735584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应用和案例</a:t>
            </a:r>
            <a:endParaRPr lang="zh-CN" altLang="en-US" sz="24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0895" y="3197227"/>
            <a:ext cx="5001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Remember what should be remembered, and forget what should be forgotten.Remember what should be remembered, and forget what should be forgotten.</a:t>
            </a:r>
            <a:endParaRPr lang="zh-CN" altLang="en-US" sz="1200" spc="3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381" y="2174302"/>
            <a:ext cx="101512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随着云暂时</a:t>
            </a: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易用</a:t>
            </a:r>
            <a:endParaRPr lang="zh-CN" altLang="en-US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3354" y="775232"/>
            <a:ext cx="22072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愿  </a:t>
            </a:r>
            <a:r>
              <a:rPr lang="zh-CN" altLang="en-US" sz="6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景</a:t>
            </a:r>
            <a:endParaRPr lang="zh-CN" altLang="en-US" sz="60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grpSp>
        <p:nvGrpSpPr>
          <p:cNvPr id="4" name="组合 135"/>
          <p:cNvGrpSpPr/>
          <p:nvPr/>
        </p:nvGrpSpPr>
        <p:grpSpPr>
          <a:xfrm rot="10800000" flipH="1">
            <a:off x="981246" y="601472"/>
            <a:ext cx="10491473" cy="4877076"/>
            <a:chOff x="850264" y="1552754"/>
            <a:chExt cx="10491473" cy="4877076"/>
          </a:xfrm>
        </p:grpSpPr>
        <p:grpSp>
          <p:nvGrpSpPr>
            <p:cNvPr id="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9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0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1" name="平行四边形 10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平行四边形 11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平行四边形 12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平行四边形 5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3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应用和案例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任意多边形: 形状 1"/>
          <p:cNvSpPr/>
          <p:nvPr/>
        </p:nvSpPr>
        <p:spPr>
          <a:xfrm>
            <a:off x="0" y="2410346"/>
            <a:ext cx="12192000" cy="1347474"/>
          </a:xfrm>
          <a:custGeom>
            <a:avLst/>
            <a:gdLst>
              <a:gd name="connsiteX0" fmla="*/ 0 w 10898372"/>
              <a:gd name="connsiteY0" fmla="*/ 209517 h 1347474"/>
              <a:gd name="connsiteX1" fmla="*/ 2392326 w 10898372"/>
              <a:gd name="connsiteY1" fmla="*/ 1347201 h 1347474"/>
              <a:gd name="connsiteX2" fmla="*/ 4433777 w 10898372"/>
              <a:gd name="connsiteY2" fmla="*/ 326475 h 1347474"/>
              <a:gd name="connsiteX3" fmla="*/ 6996223 w 10898372"/>
              <a:gd name="connsiteY3" fmla="*/ 1272773 h 1347474"/>
              <a:gd name="connsiteX4" fmla="*/ 9399181 w 10898372"/>
              <a:gd name="connsiteY4" fmla="*/ 18131 h 1347474"/>
              <a:gd name="connsiteX5" fmla="*/ 10898372 w 10898372"/>
              <a:gd name="connsiteY5" fmla="*/ 645452 h 134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8372" h="1347474">
                <a:moveTo>
                  <a:pt x="0" y="209517"/>
                </a:moveTo>
                <a:cubicBezTo>
                  <a:pt x="826681" y="768612"/>
                  <a:pt x="1653363" y="1327708"/>
                  <a:pt x="2392326" y="1347201"/>
                </a:cubicBezTo>
                <a:cubicBezTo>
                  <a:pt x="3131289" y="1366694"/>
                  <a:pt x="3666461" y="338880"/>
                  <a:pt x="4433777" y="326475"/>
                </a:cubicBezTo>
                <a:cubicBezTo>
                  <a:pt x="5201093" y="314070"/>
                  <a:pt x="6168656" y="1324164"/>
                  <a:pt x="6996223" y="1272773"/>
                </a:cubicBezTo>
                <a:cubicBezTo>
                  <a:pt x="7823790" y="1221382"/>
                  <a:pt x="8748823" y="122684"/>
                  <a:pt x="9399181" y="18131"/>
                </a:cubicBezTo>
                <a:cubicBezTo>
                  <a:pt x="10049539" y="-86422"/>
                  <a:pt x="10473955" y="279515"/>
                  <a:pt x="10898372" y="645452"/>
                </a:cubicBezTo>
              </a:path>
            </a:pathLst>
          </a:custGeom>
          <a:noFill/>
          <a:ln>
            <a:solidFill>
              <a:srgbClr val="6AE7FF">
                <a:alpha val="6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8" name="组合 32"/>
          <p:cNvGrpSpPr/>
          <p:nvPr/>
        </p:nvGrpSpPr>
        <p:grpSpPr>
          <a:xfrm>
            <a:off x="1991832" y="3194019"/>
            <a:ext cx="914400" cy="914400"/>
            <a:chOff x="1991832" y="3742659"/>
            <a:chExt cx="914400" cy="914400"/>
          </a:xfrm>
        </p:grpSpPr>
        <p:sp>
          <p:nvSpPr>
            <p:cNvPr id="9" name="椭圆 8"/>
            <p:cNvSpPr/>
            <p:nvPr/>
          </p:nvSpPr>
          <p:spPr>
            <a:xfrm>
              <a:off x="1991832" y="3742659"/>
              <a:ext cx="914400" cy="914400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0" name="statistics-on-laptop_82095"/>
            <p:cNvSpPr>
              <a:spLocks noChangeAspect="1"/>
            </p:cNvSpPr>
            <p:nvPr/>
          </p:nvSpPr>
          <p:spPr bwMode="auto">
            <a:xfrm>
              <a:off x="2254903" y="3999630"/>
              <a:ext cx="388257" cy="388257"/>
            </a:xfrm>
            <a:custGeom>
              <a:avLst/>
              <a:gdLst>
                <a:gd name="connsiteX0" fmla="*/ 211137 w 331788"/>
                <a:gd name="connsiteY0" fmla="*/ 211138 h 331788"/>
                <a:gd name="connsiteX1" fmla="*/ 211137 w 331788"/>
                <a:gd name="connsiteY1" fmla="*/ 314326 h 331788"/>
                <a:gd name="connsiteX2" fmla="*/ 314325 w 331788"/>
                <a:gd name="connsiteY2" fmla="*/ 211138 h 331788"/>
                <a:gd name="connsiteX3" fmla="*/ 211137 w 331788"/>
                <a:gd name="connsiteY3" fmla="*/ 211138 h 331788"/>
                <a:gd name="connsiteX4" fmla="*/ 203047 w 331788"/>
                <a:gd name="connsiteY4" fmla="*/ 195263 h 331788"/>
                <a:gd name="connsiteX5" fmla="*/ 323713 w 331788"/>
                <a:gd name="connsiteY5" fmla="*/ 195263 h 331788"/>
                <a:gd name="connsiteX6" fmla="*/ 328903 w 331788"/>
                <a:gd name="connsiteY6" fmla="*/ 197858 h 331788"/>
                <a:gd name="connsiteX7" fmla="*/ 330200 w 331788"/>
                <a:gd name="connsiteY7" fmla="*/ 204345 h 331788"/>
                <a:gd name="connsiteX8" fmla="*/ 204344 w 331788"/>
                <a:gd name="connsiteY8" fmla="*/ 330201 h 331788"/>
                <a:gd name="connsiteX9" fmla="*/ 203047 w 331788"/>
                <a:gd name="connsiteY9" fmla="*/ 330201 h 331788"/>
                <a:gd name="connsiteX10" fmla="*/ 197857 w 331788"/>
                <a:gd name="connsiteY10" fmla="*/ 328904 h 331788"/>
                <a:gd name="connsiteX11" fmla="*/ 195262 w 331788"/>
                <a:gd name="connsiteY11" fmla="*/ 323714 h 331788"/>
                <a:gd name="connsiteX12" fmla="*/ 195262 w 331788"/>
                <a:gd name="connsiteY12" fmla="*/ 203048 h 331788"/>
                <a:gd name="connsiteX13" fmla="*/ 203047 w 331788"/>
                <a:gd name="connsiteY13" fmla="*/ 195263 h 331788"/>
                <a:gd name="connsiteX14" fmla="*/ 165894 w 331788"/>
                <a:gd name="connsiteY14" fmla="*/ 0 h 331788"/>
                <a:gd name="connsiteX15" fmla="*/ 331788 w 331788"/>
                <a:gd name="connsiteY15" fmla="*/ 165894 h 331788"/>
                <a:gd name="connsiteX16" fmla="*/ 316236 w 331788"/>
                <a:gd name="connsiteY16" fmla="*/ 181446 h 331788"/>
                <a:gd name="connsiteX17" fmla="*/ 181446 w 331788"/>
                <a:gd name="connsiteY17" fmla="*/ 181446 h 331788"/>
                <a:gd name="connsiteX18" fmla="*/ 181446 w 331788"/>
                <a:gd name="connsiteY18" fmla="*/ 316236 h 331788"/>
                <a:gd name="connsiteX19" fmla="*/ 165894 w 331788"/>
                <a:gd name="connsiteY19" fmla="*/ 331788 h 331788"/>
                <a:gd name="connsiteX20" fmla="*/ 0 w 331788"/>
                <a:gd name="connsiteY20" fmla="*/ 165894 h 331788"/>
                <a:gd name="connsiteX21" fmla="*/ 165894 w 331788"/>
                <a:gd name="connsiteY21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788" h="331788">
                  <a:moveTo>
                    <a:pt x="211137" y="211138"/>
                  </a:moveTo>
                  <a:cubicBezTo>
                    <a:pt x="211137" y="211138"/>
                    <a:pt x="211137" y="211138"/>
                    <a:pt x="211137" y="314326"/>
                  </a:cubicBezTo>
                  <a:cubicBezTo>
                    <a:pt x="262731" y="305297"/>
                    <a:pt x="305296" y="262732"/>
                    <a:pt x="314325" y="211138"/>
                  </a:cubicBezTo>
                  <a:cubicBezTo>
                    <a:pt x="314325" y="211138"/>
                    <a:pt x="314325" y="211138"/>
                    <a:pt x="211137" y="211138"/>
                  </a:cubicBezTo>
                  <a:close/>
                  <a:moveTo>
                    <a:pt x="203047" y="195263"/>
                  </a:moveTo>
                  <a:cubicBezTo>
                    <a:pt x="203047" y="195263"/>
                    <a:pt x="203047" y="195263"/>
                    <a:pt x="323713" y="195263"/>
                  </a:cubicBezTo>
                  <a:cubicBezTo>
                    <a:pt x="325010" y="195263"/>
                    <a:pt x="327605" y="196560"/>
                    <a:pt x="328903" y="197858"/>
                  </a:cubicBezTo>
                  <a:cubicBezTo>
                    <a:pt x="330200" y="199155"/>
                    <a:pt x="330200" y="201750"/>
                    <a:pt x="330200" y="204345"/>
                  </a:cubicBezTo>
                  <a:cubicBezTo>
                    <a:pt x="323713" y="270517"/>
                    <a:pt x="270516" y="323714"/>
                    <a:pt x="204344" y="330201"/>
                  </a:cubicBezTo>
                  <a:cubicBezTo>
                    <a:pt x="204344" y="330201"/>
                    <a:pt x="203047" y="330201"/>
                    <a:pt x="203047" y="330201"/>
                  </a:cubicBezTo>
                  <a:cubicBezTo>
                    <a:pt x="201749" y="330201"/>
                    <a:pt x="199154" y="330201"/>
                    <a:pt x="197857" y="328904"/>
                  </a:cubicBezTo>
                  <a:cubicBezTo>
                    <a:pt x="196559" y="327606"/>
                    <a:pt x="195262" y="325011"/>
                    <a:pt x="195262" y="323714"/>
                  </a:cubicBezTo>
                  <a:cubicBezTo>
                    <a:pt x="195262" y="323714"/>
                    <a:pt x="195262" y="323714"/>
                    <a:pt x="195262" y="203048"/>
                  </a:cubicBezTo>
                  <a:cubicBezTo>
                    <a:pt x="195262" y="199155"/>
                    <a:pt x="199154" y="195263"/>
                    <a:pt x="203047" y="195263"/>
                  </a:cubicBezTo>
                  <a:close/>
                  <a:moveTo>
                    <a:pt x="165894" y="0"/>
                  </a:moveTo>
                  <a:cubicBezTo>
                    <a:pt x="257914" y="0"/>
                    <a:pt x="331788" y="73874"/>
                    <a:pt x="331788" y="165894"/>
                  </a:cubicBezTo>
                  <a:cubicBezTo>
                    <a:pt x="331788" y="173670"/>
                    <a:pt x="325308" y="181446"/>
                    <a:pt x="316236" y="181446"/>
                  </a:cubicBezTo>
                  <a:cubicBezTo>
                    <a:pt x="316236" y="181446"/>
                    <a:pt x="316236" y="181446"/>
                    <a:pt x="181446" y="181446"/>
                  </a:cubicBezTo>
                  <a:cubicBezTo>
                    <a:pt x="181446" y="181446"/>
                    <a:pt x="181446" y="181446"/>
                    <a:pt x="181446" y="316236"/>
                  </a:cubicBezTo>
                  <a:cubicBezTo>
                    <a:pt x="181446" y="325308"/>
                    <a:pt x="173670" y="331788"/>
                    <a:pt x="165894" y="331788"/>
                  </a:cubicBezTo>
                  <a:cubicBezTo>
                    <a:pt x="73874" y="331788"/>
                    <a:pt x="0" y="257914"/>
                    <a:pt x="0" y="165894"/>
                  </a:cubicBezTo>
                  <a:cubicBezTo>
                    <a:pt x="0" y="73874"/>
                    <a:pt x="73874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1" name="组合 34"/>
          <p:cNvGrpSpPr/>
          <p:nvPr/>
        </p:nvGrpSpPr>
        <p:grpSpPr>
          <a:xfrm>
            <a:off x="4423144" y="2190947"/>
            <a:ext cx="914400" cy="914400"/>
            <a:chOff x="4423144" y="2739587"/>
            <a:chExt cx="914400" cy="914400"/>
          </a:xfrm>
        </p:grpSpPr>
        <p:sp>
          <p:nvSpPr>
            <p:cNvPr id="12" name="椭圆 11"/>
            <p:cNvSpPr/>
            <p:nvPr/>
          </p:nvSpPr>
          <p:spPr>
            <a:xfrm>
              <a:off x="4423144" y="2739587"/>
              <a:ext cx="914400" cy="914400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3" name="statistics-on-laptop_82095"/>
            <p:cNvSpPr>
              <a:spLocks noChangeAspect="1"/>
            </p:cNvSpPr>
            <p:nvPr/>
          </p:nvSpPr>
          <p:spPr bwMode="auto">
            <a:xfrm>
              <a:off x="4731947" y="3002658"/>
              <a:ext cx="296793" cy="388257"/>
            </a:xfrm>
            <a:custGeom>
              <a:avLst/>
              <a:gdLst>
                <a:gd name="connsiteX0" fmla="*/ 50800 w 252413"/>
                <a:gd name="connsiteY0" fmla="*/ 263525 h 330200"/>
                <a:gd name="connsiteX1" fmla="*/ 201613 w 252413"/>
                <a:gd name="connsiteY1" fmla="*/ 263525 h 330200"/>
                <a:gd name="connsiteX2" fmla="*/ 201613 w 252413"/>
                <a:gd name="connsiteY2" fmla="*/ 284163 h 330200"/>
                <a:gd name="connsiteX3" fmla="*/ 50800 w 252413"/>
                <a:gd name="connsiteY3" fmla="*/ 284163 h 330200"/>
                <a:gd name="connsiteX4" fmla="*/ 50800 w 252413"/>
                <a:gd name="connsiteY4" fmla="*/ 211137 h 330200"/>
                <a:gd name="connsiteX5" fmla="*/ 201613 w 252413"/>
                <a:gd name="connsiteY5" fmla="*/ 211137 h 330200"/>
                <a:gd name="connsiteX6" fmla="*/ 201613 w 252413"/>
                <a:gd name="connsiteY6" fmla="*/ 231775 h 330200"/>
                <a:gd name="connsiteX7" fmla="*/ 50800 w 252413"/>
                <a:gd name="connsiteY7" fmla="*/ 231775 h 330200"/>
                <a:gd name="connsiteX8" fmla="*/ 50800 w 252413"/>
                <a:gd name="connsiteY8" fmla="*/ 160337 h 330200"/>
                <a:gd name="connsiteX9" fmla="*/ 201613 w 252413"/>
                <a:gd name="connsiteY9" fmla="*/ 160337 h 330200"/>
                <a:gd name="connsiteX10" fmla="*/ 201613 w 252413"/>
                <a:gd name="connsiteY10" fmla="*/ 180975 h 330200"/>
                <a:gd name="connsiteX11" fmla="*/ 50800 w 252413"/>
                <a:gd name="connsiteY11" fmla="*/ 180975 h 330200"/>
                <a:gd name="connsiteX12" fmla="*/ 50800 w 252413"/>
                <a:gd name="connsiteY12" fmla="*/ 107950 h 330200"/>
                <a:gd name="connsiteX13" fmla="*/ 115888 w 252413"/>
                <a:gd name="connsiteY13" fmla="*/ 107950 h 330200"/>
                <a:gd name="connsiteX14" fmla="*/ 115888 w 252413"/>
                <a:gd name="connsiteY14" fmla="*/ 128588 h 330200"/>
                <a:gd name="connsiteX15" fmla="*/ 50800 w 252413"/>
                <a:gd name="connsiteY15" fmla="*/ 128588 h 330200"/>
                <a:gd name="connsiteX16" fmla="*/ 50800 w 252413"/>
                <a:gd name="connsiteY16" fmla="*/ 55562 h 330200"/>
                <a:gd name="connsiteX17" fmla="*/ 115888 w 252413"/>
                <a:gd name="connsiteY17" fmla="*/ 55562 h 330200"/>
                <a:gd name="connsiteX18" fmla="*/ 115888 w 252413"/>
                <a:gd name="connsiteY18" fmla="*/ 76200 h 330200"/>
                <a:gd name="connsiteX19" fmla="*/ 50800 w 252413"/>
                <a:gd name="connsiteY19" fmla="*/ 76200 h 330200"/>
                <a:gd name="connsiteX20" fmla="*/ 166688 w 252413"/>
                <a:gd name="connsiteY20" fmla="*/ 26987 h 330200"/>
                <a:gd name="connsiteX21" fmla="*/ 166688 w 252413"/>
                <a:gd name="connsiteY21" fmla="*/ 74612 h 330200"/>
                <a:gd name="connsiteX22" fmla="*/ 215901 w 252413"/>
                <a:gd name="connsiteY22" fmla="*/ 74612 h 330200"/>
                <a:gd name="connsiteX23" fmla="*/ 22225 w 252413"/>
                <a:gd name="connsiteY23" fmla="*/ 20637 h 330200"/>
                <a:gd name="connsiteX24" fmla="*/ 22225 w 252413"/>
                <a:gd name="connsiteY24" fmla="*/ 309562 h 330200"/>
                <a:gd name="connsiteX25" fmla="*/ 231775 w 252413"/>
                <a:gd name="connsiteY25" fmla="*/ 309562 h 330200"/>
                <a:gd name="connsiteX26" fmla="*/ 231775 w 252413"/>
                <a:gd name="connsiteY26" fmla="*/ 95250 h 330200"/>
                <a:gd name="connsiteX27" fmla="*/ 146050 w 252413"/>
                <a:gd name="connsiteY27" fmla="*/ 95250 h 330200"/>
                <a:gd name="connsiteX28" fmla="*/ 146050 w 252413"/>
                <a:gd name="connsiteY28" fmla="*/ 20637 h 330200"/>
                <a:gd name="connsiteX29" fmla="*/ 0 w 252413"/>
                <a:gd name="connsiteY29" fmla="*/ 0 h 330200"/>
                <a:gd name="connsiteX30" fmla="*/ 168275 w 252413"/>
                <a:gd name="connsiteY30" fmla="*/ 0 h 330200"/>
                <a:gd name="connsiteX31" fmla="*/ 252413 w 252413"/>
                <a:gd name="connsiteY31" fmla="*/ 82550 h 330200"/>
                <a:gd name="connsiteX32" fmla="*/ 252413 w 252413"/>
                <a:gd name="connsiteY32" fmla="*/ 330200 h 330200"/>
                <a:gd name="connsiteX33" fmla="*/ 0 w 252413"/>
                <a:gd name="connsiteY3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413" h="330200">
                  <a:moveTo>
                    <a:pt x="50800" y="263525"/>
                  </a:moveTo>
                  <a:lnTo>
                    <a:pt x="201613" y="263525"/>
                  </a:lnTo>
                  <a:lnTo>
                    <a:pt x="201613" y="284163"/>
                  </a:lnTo>
                  <a:lnTo>
                    <a:pt x="50800" y="284163"/>
                  </a:lnTo>
                  <a:close/>
                  <a:moveTo>
                    <a:pt x="50800" y="211137"/>
                  </a:moveTo>
                  <a:lnTo>
                    <a:pt x="201613" y="211137"/>
                  </a:lnTo>
                  <a:lnTo>
                    <a:pt x="201613" y="231775"/>
                  </a:lnTo>
                  <a:lnTo>
                    <a:pt x="50800" y="231775"/>
                  </a:lnTo>
                  <a:close/>
                  <a:moveTo>
                    <a:pt x="50800" y="160337"/>
                  </a:moveTo>
                  <a:lnTo>
                    <a:pt x="201613" y="160337"/>
                  </a:lnTo>
                  <a:lnTo>
                    <a:pt x="201613" y="180975"/>
                  </a:lnTo>
                  <a:lnTo>
                    <a:pt x="50800" y="180975"/>
                  </a:lnTo>
                  <a:close/>
                  <a:moveTo>
                    <a:pt x="50800" y="107950"/>
                  </a:moveTo>
                  <a:lnTo>
                    <a:pt x="115888" y="107950"/>
                  </a:lnTo>
                  <a:lnTo>
                    <a:pt x="115888" y="128588"/>
                  </a:lnTo>
                  <a:lnTo>
                    <a:pt x="50800" y="128588"/>
                  </a:lnTo>
                  <a:close/>
                  <a:moveTo>
                    <a:pt x="50800" y="55562"/>
                  </a:moveTo>
                  <a:lnTo>
                    <a:pt x="115888" y="55562"/>
                  </a:lnTo>
                  <a:lnTo>
                    <a:pt x="115888" y="76200"/>
                  </a:lnTo>
                  <a:lnTo>
                    <a:pt x="50800" y="76200"/>
                  </a:lnTo>
                  <a:close/>
                  <a:moveTo>
                    <a:pt x="166688" y="26987"/>
                  </a:moveTo>
                  <a:lnTo>
                    <a:pt x="166688" y="74612"/>
                  </a:lnTo>
                  <a:lnTo>
                    <a:pt x="215901" y="74612"/>
                  </a:lnTo>
                  <a:close/>
                  <a:moveTo>
                    <a:pt x="22225" y="20637"/>
                  </a:moveTo>
                  <a:lnTo>
                    <a:pt x="22225" y="309562"/>
                  </a:lnTo>
                  <a:lnTo>
                    <a:pt x="231775" y="309562"/>
                  </a:lnTo>
                  <a:lnTo>
                    <a:pt x="231775" y="95250"/>
                  </a:lnTo>
                  <a:lnTo>
                    <a:pt x="146050" y="95250"/>
                  </a:lnTo>
                  <a:lnTo>
                    <a:pt x="146050" y="20637"/>
                  </a:lnTo>
                  <a:close/>
                  <a:moveTo>
                    <a:pt x="0" y="0"/>
                  </a:moveTo>
                  <a:lnTo>
                    <a:pt x="168275" y="0"/>
                  </a:lnTo>
                  <a:lnTo>
                    <a:pt x="252413" y="82550"/>
                  </a:lnTo>
                  <a:lnTo>
                    <a:pt x="252413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4" name="组合 33"/>
          <p:cNvGrpSpPr/>
          <p:nvPr/>
        </p:nvGrpSpPr>
        <p:grpSpPr>
          <a:xfrm>
            <a:off x="6854456" y="3158508"/>
            <a:ext cx="914400" cy="914400"/>
            <a:chOff x="6854456" y="3707148"/>
            <a:chExt cx="914400" cy="914400"/>
          </a:xfrm>
        </p:grpSpPr>
        <p:sp>
          <p:nvSpPr>
            <p:cNvPr id="15" name="椭圆 14"/>
            <p:cNvSpPr/>
            <p:nvPr/>
          </p:nvSpPr>
          <p:spPr>
            <a:xfrm>
              <a:off x="6854456" y="3707148"/>
              <a:ext cx="914400" cy="914400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6" name="statistics-on-laptop_82095"/>
            <p:cNvSpPr>
              <a:spLocks noChangeAspect="1"/>
            </p:cNvSpPr>
            <p:nvPr/>
          </p:nvSpPr>
          <p:spPr bwMode="auto">
            <a:xfrm>
              <a:off x="7117527" y="4022204"/>
              <a:ext cx="388257" cy="280510"/>
            </a:xfrm>
            <a:custGeom>
              <a:avLst/>
              <a:gdLst>
                <a:gd name="connsiteX0" fmla="*/ 15875 w 331788"/>
                <a:gd name="connsiteY0" fmla="*/ 19464 h 239713"/>
                <a:gd name="connsiteX1" fmla="*/ 15875 w 331788"/>
                <a:gd name="connsiteY1" fmla="*/ 206376 h 239713"/>
                <a:gd name="connsiteX2" fmla="*/ 107950 w 331788"/>
                <a:gd name="connsiteY2" fmla="*/ 112713 h 239713"/>
                <a:gd name="connsiteX3" fmla="*/ 119063 w 331788"/>
                <a:gd name="connsiteY3" fmla="*/ 125413 h 239713"/>
                <a:gd name="connsiteX4" fmla="*/ 17463 w 331788"/>
                <a:gd name="connsiteY4" fmla="*/ 223838 h 239713"/>
                <a:gd name="connsiteX5" fmla="*/ 312738 w 331788"/>
                <a:gd name="connsiteY5" fmla="*/ 223838 h 239713"/>
                <a:gd name="connsiteX6" fmla="*/ 212725 w 331788"/>
                <a:gd name="connsiteY6" fmla="*/ 125413 h 239713"/>
                <a:gd name="connsiteX7" fmla="*/ 220844 w 331788"/>
                <a:gd name="connsiteY7" fmla="*/ 114588 h 239713"/>
                <a:gd name="connsiteX8" fmla="*/ 222484 w 331788"/>
                <a:gd name="connsiteY8" fmla="*/ 112947 h 239713"/>
                <a:gd name="connsiteX9" fmla="*/ 315913 w 331788"/>
                <a:gd name="connsiteY9" fmla="*/ 206376 h 239713"/>
                <a:gd name="connsiteX10" fmla="*/ 315913 w 331788"/>
                <a:gd name="connsiteY10" fmla="*/ 19464 h 239713"/>
                <a:gd name="connsiteX11" fmla="*/ 254806 w 331788"/>
                <a:gd name="connsiteY11" fmla="*/ 80606 h 239713"/>
                <a:gd name="connsiteX12" fmla="*/ 222484 w 331788"/>
                <a:gd name="connsiteY12" fmla="*/ 112947 h 239713"/>
                <a:gd name="connsiteX13" fmla="*/ 222250 w 331788"/>
                <a:gd name="connsiteY13" fmla="*/ 112713 h 239713"/>
                <a:gd name="connsiteX14" fmla="*/ 220844 w 331788"/>
                <a:gd name="connsiteY14" fmla="*/ 114588 h 239713"/>
                <a:gd name="connsiteX15" fmla="*/ 218878 w 331788"/>
                <a:gd name="connsiteY15" fmla="*/ 116556 h 239713"/>
                <a:gd name="connsiteX16" fmla="*/ 171067 w 331788"/>
                <a:gd name="connsiteY16" fmla="*/ 164394 h 239713"/>
                <a:gd name="connsiteX17" fmla="*/ 160721 w 331788"/>
                <a:gd name="connsiteY17" fmla="*/ 164394 h 239713"/>
                <a:gd name="connsiteX18" fmla="*/ 15875 w 331788"/>
                <a:gd name="connsiteY18" fmla="*/ 19464 h 239713"/>
                <a:gd name="connsiteX19" fmla="*/ 30101 w 331788"/>
                <a:gd name="connsiteY19" fmla="*/ 14288 h 239713"/>
                <a:gd name="connsiteX20" fmla="*/ 165894 w 331788"/>
                <a:gd name="connsiteY20" fmla="*/ 148866 h 239713"/>
                <a:gd name="connsiteX21" fmla="*/ 301687 w 331788"/>
                <a:gd name="connsiteY21" fmla="*/ 14288 h 239713"/>
                <a:gd name="connsiteX22" fmla="*/ 7776 w 331788"/>
                <a:gd name="connsiteY22" fmla="*/ 0 h 239713"/>
                <a:gd name="connsiteX23" fmla="*/ 324012 w 331788"/>
                <a:gd name="connsiteY23" fmla="*/ 0 h 239713"/>
                <a:gd name="connsiteX24" fmla="*/ 331788 w 331788"/>
                <a:gd name="connsiteY24" fmla="*/ 7733 h 239713"/>
                <a:gd name="connsiteX25" fmla="*/ 331788 w 331788"/>
                <a:gd name="connsiteY25" fmla="*/ 231980 h 239713"/>
                <a:gd name="connsiteX26" fmla="*/ 324012 w 331788"/>
                <a:gd name="connsiteY26" fmla="*/ 239713 h 239713"/>
                <a:gd name="connsiteX27" fmla="*/ 7776 w 331788"/>
                <a:gd name="connsiteY27" fmla="*/ 239713 h 239713"/>
                <a:gd name="connsiteX28" fmla="*/ 0 w 331788"/>
                <a:gd name="connsiteY28" fmla="*/ 231980 h 239713"/>
                <a:gd name="connsiteX29" fmla="*/ 0 w 331788"/>
                <a:gd name="connsiteY29" fmla="*/ 7733 h 239713"/>
                <a:gd name="connsiteX30" fmla="*/ 7776 w 331788"/>
                <a:gd name="connsiteY30" fmla="*/ 0 h 23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788" h="239713">
                  <a:moveTo>
                    <a:pt x="15875" y="19464"/>
                  </a:moveTo>
                  <a:lnTo>
                    <a:pt x="15875" y="206376"/>
                  </a:lnTo>
                  <a:lnTo>
                    <a:pt x="107950" y="112713"/>
                  </a:lnTo>
                  <a:lnTo>
                    <a:pt x="119063" y="125413"/>
                  </a:lnTo>
                  <a:lnTo>
                    <a:pt x="17463" y="223838"/>
                  </a:lnTo>
                  <a:lnTo>
                    <a:pt x="312738" y="223838"/>
                  </a:lnTo>
                  <a:lnTo>
                    <a:pt x="212725" y="125413"/>
                  </a:lnTo>
                  <a:lnTo>
                    <a:pt x="220844" y="114588"/>
                  </a:lnTo>
                  <a:lnTo>
                    <a:pt x="222484" y="112947"/>
                  </a:lnTo>
                  <a:lnTo>
                    <a:pt x="315913" y="206376"/>
                  </a:lnTo>
                  <a:lnTo>
                    <a:pt x="315913" y="19464"/>
                  </a:lnTo>
                  <a:cubicBezTo>
                    <a:pt x="315913" y="19464"/>
                    <a:pt x="315913" y="19464"/>
                    <a:pt x="254806" y="80606"/>
                  </a:cubicBezTo>
                  <a:lnTo>
                    <a:pt x="222484" y="112947"/>
                  </a:lnTo>
                  <a:lnTo>
                    <a:pt x="222250" y="112713"/>
                  </a:lnTo>
                  <a:lnTo>
                    <a:pt x="220844" y="114588"/>
                  </a:lnTo>
                  <a:lnTo>
                    <a:pt x="218878" y="116556"/>
                  </a:lnTo>
                  <a:cubicBezTo>
                    <a:pt x="205015" y="130426"/>
                    <a:pt x="189173" y="146278"/>
                    <a:pt x="171067" y="164394"/>
                  </a:cubicBezTo>
                  <a:cubicBezTo>
                    <a:pt x="168481" y="168276"/>
                    <a:pt x="163308" y="168276"/>
                    <a:pt x="160721" y="164394"/>
                  </a:cubicBezTo>
                  <a:cubicBezTo>
                    <a:pt x="160721" y="164394"/>
                    <a:pt x="160721" y="164394"/>
                    <a:pt x="15875" y="19464"/>
                  </a:cubicBezTo>
                  <a:close/>
                  <a:moveTo>
                    <a:pt x="30101" y="14288"/>
                  </a:moveTo>
                  <a:cubicBezTo>
                    <a:pt x="30101" y="14288"/>
                    <a:pt x="30101" y="14288"/>
                    <a:pt x="165894" y="148866"/>
                  </a:cubicBezTo>
                  <a:cubicBezTo>
                    <a:pt x="165894" y="148866"/>
                    <a:pt x="165894" y="148866"/>
                    <a:pt x="301687" y="14288"/>
                  </a:cubicBezTo>
                  <a:close/>
                  <a:moveTo>
                    <a:pt x="7776" y="0"/>
                  </a:moveTo>
                  <a:cubicBezTo>
                    <a:pt x="7776" y="0"/>
                    <a:pt x="7776" y="0"/>
                    <a:pt x="324012" y="0"/>
                  </a:cubicBezTo>
                  <a:cubicBezTo>
                    <a:pt x="327900" y="0"/>
                    <a:pt x="331788" y="3866"/>
                    <a:pt x="331788" y="7733"/>
                  </a:cubicBezTo>
                  <a:cubicBezTo>
                    <a:pt x="331788" y="7733"/>
                    <a:pt x="331788" y="7733"/>
                    <a:pt x="331788" y="231980"/>
                  </a:cubicBezTo>
                  <a:cubicBezTo>
                    <a:pt x="331788" y="235847"/>
                    <a:pt x="327900" y="239713"/>
                    <a:pt x="324012" y="239713"/>
                  </a:cubicBezTo>
                  <a:cubicBezTo>
                    <a:pt x="324012" y="239713"/>
                    <a:pt x="324012" y="239713"/>
                    <a:pt x="7776" y="239713"/>
                  </a:cubicBezTo>
                  <a:cubicBezTo>
                    <a:pt x="3888" y="239713"/>
                    <a:pt x="0" y="235847"/>
                    <a:pt x="0" y="231980"/>
                  </a:cubicBezTo>
                  <a:cubicBezTo>
                    <a:pt x="0" y="231980"/>
                    <a:pt x="0" y="231980"/>
                    <a:pt x="0" y="7733"/>
                  </a:cubicBezTo>
                  <a:cubicBezTo>
                    <a:pt x="0" y="3866"/>
                    <a:pt x="3888" y="0"/>
                    <a:pt x="77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7" name="组合 35"/>
          <p:cNvGrpSpPr/>
          <p:nvPr/>
        </p:nvGrpSpPr>
        <p:grpSpPr>
          <a:xfrm>
            <a:off x="9285768" y="2279619"/>
            <a:ext cx="914400" cy="914400"/>
            <a:chOff x="9285768" y="2828259"/>
            <a:chExt cx="914400" cy="914400"/>
          </a:xfrm>
        </p:grpSpPr>
        <p:sp>
          <p:nvSpPr>
            <p:cNvPr id="18" name="椭圆 17"/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gradFill>
              <a:gsLst>
                <a:gs pos="0">
                  <a:srgbClr val="5FD4D5"/>
                </a:gs>
                <a:gs pos="99000">
                  <a:srgbClr val="43A2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9" name="statistics-on-laptop_82095"/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0" name="组合 11"/>
          <p:cNvGrpSpPr/>
          <p:nvPr/>
        </p:nvGrpSpPr>
        <p:grpSpPr>
          <a:xfrm>
            <a:off x="2745471" y="4108419"/>
            <a:ext cx="3109231" cy="1275954"/>
            <a:chOff x="1818113" y="1981592"/>
            <a:chExt cx="3109230" cy="1275954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大数据分析能力逐渐加强，传统市场研究行业、证券研究所、产业链咨询机构将逐渐消失。</a:t>
              </a:r>
              <a:endPara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革命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3" name="组合 14"/>
          <p:cNvGrpSpPr/>
          <p:nvPr/>
        </p:nvGrpSpPr>
        <p:grpSpPr>
          <a:xfrm>
            <a:off x="1191492" y="1318676"/>
            <a:ext cx="3109229" cy="1248014"/>
            <a:chOff x="1818749" y="1981592"/>
            <a:chExt cx="3109229" cy="1248014"/>
          </a:xfrm>
        </p:grpSpPr>
        <p:sp>
          <p:nvSpPr>
            <p:cNvPr id="24" name="矩形 23"/>
            <p:cNvSpPr/>
            <p:nvPr/>
          </p:nvSpPr>
          <p:spPr>
            <a:xfrm>
              <a:off x="1818749" y="230627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各级政府、主管部门、上市公司、企业集团、外资公司都将基于大数据分析平台优化其决策。</a:t>
              </a:r>
              <a:endParaRPr lang="zh-CN" altLang="en-US" sz="1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优化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6" name="组合 17"/>
          <p:cNvGrpSpPr/>
          <p:nvPr/>
        </p:nvGrpSpPr>
        <p:grpSpPr>
          <a:xfrm>
            <a:off x="7518485" y="4108422"/>
            <a:ext cx="2680971" cy="998756"/>
            <a:chOff x="1818113" y="1981592"/>
            <a:chExt cx="2680970" cy="998756"/>
          </a:xfrm>
        </p:grpSpPr>
        <p:sp>
          <p:nvSpPr>
            <p:cNvPr id="27" name="矩形 26"/>
            <p:cNvSpPr/>
            <p:nvPr/>
          </p:nvSpPr>
          <p:spPr>
            <a:xfrm>
              <a:off x="1818113" y="2334017"/>
              <a:ext cx="26809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因大数据系统的出现，所有依赖信息不对称盈利的业务都将消失。</a:t>
              </a:r>
              <a:endPara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18113" y="198159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改变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9" name="组合 20"/>
          <p:cNvGrpSpPr/>
          <p:nvPr/>
        </p:nvGrpSpPr>
        <p:grpSpPr>
          <a:xfrm>
            <a:off x="5963872" y="1318676"/>
            <a:ext cx="3109229" cy="1275954"/>
            <a:chOff x="1818114" y="1981592"/>
            <a:chExt cx="3109229" cy="1275954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银行都将基于企业大数据平台开展银行直销业务，同时按照产业链金融服务事业部模式开展业务</a:t>
              </a:r>
              <a:endPara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颠覆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3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应用和案例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矩形 34"/>
          <p:cNvSpPr>
            <a:spLocks noChangeArrowheads="1"/>
          </p:cNvSpPr>
          <p:nvPr/>
        </p:nvSpPr>
        <p:spPr bwMode="auto">
          <a:xfrm>
            <a:off x="1017232" y="1831485"/>
            <a:ext cx="2389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机遇</a:t>
            </a:r>
            <a:endParaRPr lang="zh-CN" altLang="en-US" sz="36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37"/>
          <p:cNvSpPr>
            <a:spLocks noChangeArrowheads="1"/>
          </p:cNvSpPr>
          <p:nvPr/>
        </p:nvSpPr>
        <p:spPr bwMode="auto">
          <a:xfrm>
            <a:off x="1017549" y="2477816"/>
            <a:ext cx="44688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大数据技术促进国家和社会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发展大数据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蓝海成为企业竞争的新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焦点大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数据时代呼唤创新型人才</a:t>
            </a:r>
            <a:endParaRPr lang="zh-CN" altLang="en-US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34"/>
          <p:cNvSpPr>
            <a:spLocks noChangeArrowheads="1"/>
          </p:cNvSpPr>
          <p:nvPr/>
        </p:nvSpPr>
        <p:spPr bwMode="auto">
          <a:xfrm>
            <a:off x="1017232" y="3725052"/>
            <a:ext cx="2389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挑战</a:t>
            </a:r>
            <a:endParaRPr lang="zh-CN" altLang="en-US" sz="36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37"/>
          <p:cNvSpPr>
            <a:spLocks noChangeArrowheads="1"/>
          </p:cNvSpPr>
          <p:nvPr/>
        </p:nvSpPr>
        <p:spPr bwMode="auto">
          <a:xfrm>
            <a:off x="1017549" y="4371386"/>
            <a:ext cx="44688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大数据技术的运用仍有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困难大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数据给信息安全带来新挑战</a:t>
            </a:r>
            <a:endParaRPr lang="zh-CN" altLang="en-US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155367" y="-389744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7.40741E-7 L 0.18294 -0.04005 C 0.16901 -0.04907 0.14804 -0.05394 0.12604 -0.05394 C 0.10104 -0.05394 0.08099 -0.04907 0.06705 -0.04005 L 3.54167E-6 7.40741E-7 " pathEditMode="relative" rAng="10800000" ptsTypes="AAA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3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应用和案例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978701" y="2655205"/>
            <a:ext cx="8004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大数据技术的运用前景是十分光明的。当前，我国正处在全面建成小康社会征程中，工业化、信息化、城镇化、农业现代化任务很重，建设下一代信息基础设施，发展现代信息技术产业体系，健全信息安全保障体系，推进信息网络技术广泛运用，是实现四化同步发展的保证。大数据分析对我们深刻领会世情和国情，把握规律，实现科学发展，做出科学决策具有重要意义，我们必须重新认识数据的重要价值。</a:t>
            </a:r>
            <a:endParaRPr lang="en-US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8" name="矩形: 圆角 4"/>
          <p:cNvSpPr/>
          <p:nvPr/>
        </p:nvSpPr>
        <p:spPr>
          <a:xfrm>
            <a:off x="1324868" y="1118530"/>
            <a:ext cx="7863819" cy="2014855"/>
          </a:xfrm>
          <a:prstGeom prst="roundRect">
            <a:avLst>
              <a:gd name="adj" fmla="val 10158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实现科学</a:t>
            </a:r>
            <a:r>
              <a:rPr lang="zh-CN" altLang="en-US" sz="40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发展</a:t>
            </a:r>
            <a:r>
              <a:rPr lang="zh-CN" altLang="en-US" sz="4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zh-CN" altLang="en-US" sz="40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做出</a:t>
            </a:r>
            <a:r>
              <a:rPr lang="zh-CN" altLang="en-US" sz="4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科学决策</a:t>
            </a:r>
            <a:endParaRPr lang="en-US" sz="40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04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0898" y="2735584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特征和构成</a:t>
            </a:r>
            <a:endParaRPr lang="zh-CN" altLang="en-US" sz="24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0895" y="3197227"/>
            <a:ext cx="5001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Remember what should be remembered, and forget what should be forgotten.Remember what should be remembered, and forget what should be forgotten.</a:t>
            </a:r>
            <a:endParaRPr lang="zh-CN" altLang="en-US" sz="1200" spc="3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4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特征和构成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689141" y="1484019"/>
            <a:ext cx="680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“棱镜门”引爆大数据时代争议</a:t>
            </a:r>
            <a:endParaRPr lang="zh-CN" altLang="en-US" sz="30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8321" y="2564153"/>
            <a:ext cx="8386111" cy="268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事情的起因是美国中情局前职员斯诺登向媒体爆料，过去</a:t>
            </a:r>
            <a:r>
              <a:rPr lang="en-US" altLang="zh-CN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6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年间，美国的情报部门通过一个代号为“棱镜”的项目，从多家知名互联网公司获取电子邮件、在线聊天内容、照片、文档、视频等网络私人数据，跟踪用户一举一动。他说，自己只需要坐在办公桌前，动动指头，敲敲键盘，就能了解很多人的私密信息。</a:t>
            </a:r>
            <a:endParaRPr lang="en-US" altLang="zh-CN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  <a:p>
            <a:pPr marL="285750" indent="-285750" algn="ctr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斯诺登的爆料引起一片哗然，根据他提供的资料，被卷入“棱镜门”事件的公司包括微软、雅虎、谷歌、苹果、</a:t>
            </a:r>
            <a:r>
              <a:rPr lang="en-US" altLang="zh-CN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Facebook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等</a:t>
            </a:r>
            <a:r>
              <a:rPr lang="en-US" altLang="zh-CN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9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大</a:t>
            </a:r>
            <a:r>
              <a:rPr lang="en-US" altLang="zh-CN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IT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业巨头。在“棱镜门”事件开始发酵之后，这些公司先是赶紧出面否认与美国政府的监视项目进行过合作，并相继发表声明，呼吁政府采取更透明态度，以证明他们的“清白”。</a:t>
            </a:r>
            <a:endParaRPr lang="en-US" sz="16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grpSp>
        <p:nvGrpSpPr>
          <p:cNvPr id="10" name="组合 135"/>
          <p:cNvGrpSpPr/>
          <p:nvPr/>
        </p:nvGrpSpPr>
        <p:grpSpPr>
          <a:xfrm rot="10800000" flipH="1">
            <a:off x="1017234" y="1204718"/>
            <a:ext cx="10491473" cy="4468702"/>
            <a:chOff x="850264" y="1552754"/>
            <a:chExt cx="10491473" cy="4877076"/>
          </a:xfrm>
        </p:grpSpPr>
        <p:grpSp>
          <p:nvGrpSpPr>
            <p:cNvPr id="11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6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平行四边形 17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平行四边形 18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平行四边形 11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8" grpId="4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4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特征和构成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95670" y="1330678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语音识别</a:t>
            </a:r>
            <a:endParaRPr lang="en-US" sz="22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5667" y="1865119"/>
            <a:ext cx="4013200" cy="523220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多场景语音服务支持专家，让你的设备长上耳朵，让你的设备开口说话</a:t>
            </a:r>
            <a:endParaRPr lang="en-US" sz="14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13845" y="1344966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文字识别</a:t>
            </a:r>
            <a:endParaRPr lang="en-US" sz="2200" b="1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3843" y="1879407"/>
            <a:ext cx="4013200" cy="523220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依托业界领先的深度学习技术，提供了自然场景下整图文字检测、定位、识别等功能</a:t>
            </a:r>
            <a:endParaRPr lang="en-US" sz="14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4245" y="2824516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人脸识别</a:t>
            </a:r>
            <a:endParaRPr lang="en-US" sz="2200" b="1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24243" y="3358957"/>
            <a:ext cx="4013200" cy="738664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基于智能人脸分析算法，提供人脸检测、人脸识别、关键点定位、属性识别和活体检测等一整套技术方案</a:t>
            </a:r>
            <a:endParaRPr lang="en-US" sz="14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3845" y="2824516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深度学习</a:t>
            </a:r>
            <a:endParaRPr lang="en-US" sz="2200" b="1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13843" y="3358957"/>
            <a:ext cx="4013200" cy="738664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针对海量数据提供的云端托管的分布式深度学习平台，助力客户轻松使用深度学习技术，打造智能应用和服务</a:t>
            </a:r>
            <a:endParaRPr lang="en-US" sz="14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245" y="4304066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机器学习</a:t>
            </a:r>
            <a:endParaRPr lang="en-US" sz="2200" b="1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4243" y="4838507"/>
            <a:ext cx="4013200" cy="523220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基于内部应用多年的机器学习算法库，提供实用的行业大数据解决方案</a:t>
            </a:r>
            <a:endParaRPr lang="en-US" sz="14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13845" y="4304066"/>
            <a:ext cx="165942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200" b="1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自然语言</a:t>
            </a:r>
            <a:endParaRPr lang="en-US" sz="2200" b="1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13843" y="4838506"/>
            <a:ext cx="4013200" cy="738664"/>
          </a:xfrm>
          <a:prstGeom prst="rect">
            <a:avLst/>
          </a:prstGeom>
          <a:noFill/>
          <a:ln w="6350">
            <a:solidFill>
              <a:srgbClr val="5FD4D5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基于自然语言处理技术，对人类自然语言进行分析、理解、生成、翻译，实现自然的人机对话交互</a:t>
            </a:r>
            <a:endParaRPr lang="en-US" sz="140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4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特征和构成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TextBox 35"/>
          <p:cNvSpPr txBox="1">
            <a:spLocks noChangeArrowheads="1"/>
          </p:cNvSpPr>
          <p:nvPr/>
        </p:nvSpPr>
        <p:spPr bwMode="auto">
          <a:xfrm>
            <a:off x="1095670" y="2156197"/>
            <a:ext cx="244522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大量数据的集中存储增加了其泄露的风险；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一些敏感数据的所有权和使用权并没有清晰界定。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95667" y="1726103"/>
            <a:ext cx="268224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加大隐私泄露风险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sp>
        <p:nvSpPr>
          <p:cNvPr id="9" name="TextBox 35"/>
          <p:cNvSpPr txBox="1">
            <a:spLocks noChangeArrowheads="1"/>
          </p:cNvSpPr>
          <p:nvPr/>
        </p:nvSpPr>
        <p:spPr bwMode="auto">
          <a:xfrm>
            <a:off x="4791369" y="2156197"/>
            <a:ext cx="244522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复杂的数据存储在一起，可能造成企业安全管理不合规；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安全防护手段更新升级慢，存在漏洞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4791367" y="1726106"/>
            <a:ext cx="268224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对存储和安防挑战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sp>
        <p:nvSpPr>
          <p:cNvPr id="11" name="TextBox 35"/>
          <p:cNvSpPr txBox="1">
            <a:spLocks noChangeArrowheads="1"/>
          </p:cNvSpPr>
          <p:nvPr/>
        </p:nvSpPr>
        <p:spPr bwMode="auto">
          <a:xfrm>
            <a:off x="8724085" y="2156197"/>
            <a:ext cx="244522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黑客可收集更多有用信息，大数据分析让攻击更精准；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大数据为黑客发起攻击提供了更多的机会</a:t>
            </a:r>
            <a:endParaRPr lang="zh-CN" altLang="en-US" sz="1200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8724083" y="1726106"/>
            <a:ext cx="268224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被运用到攻击手段中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19921"/>
            <a:ext cx="12192000" cy="121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05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0898" y="2735584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大数据趋势</a:t>
            </a:r>
            <a:endParaRPr lang="zh-CN" altLang="en-US" sz="24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0895" y="3197227"/>
            <a:ext cx="5001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Remember what should be remembered, and forget what should be forgotten.Remember what should be remembered, and forget what should be forgotten.</a:t>
            </a:r>
            <a:endParaRPr lang="zh-CN" altLang="en-US" sz="1200" spc="3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5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大数据趋势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958029" y="1153170"/>
            <a:ext cx="4288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大数据的应用领域</a:t>
            </a:r>
            <a:endParaRPr lang="zh-CN" altLang="en-US" sz="4000" b="1" dirty="0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sp>
        <p:nvSpPr>
          <p:cNvPr id="8" name="矩形: 圆角 4"/>
          <p:cNvSpPr/>
          <p:nvPr/>
        </p:nvSpPr>
        <p:spPr>
          <a:xfrm>
            <a:off x="1635313" y="2521251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教育学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矩形: 圆角 5"/>
          <p:cNvSpPr/>
          <p:nvPr/>
        </p:nvSpPr>
        <p:spPr>
          <a:xfrm>
            <a:off x="3513159" y="2521251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情报学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矩形: 圆角 6"/>
          <p:cNvSpPr/>
          <p:nvPr/>
        </p:nvSpPr>
        <p:spPr>
          <a:xfrm>
            <a:off x="5391003" y="2521251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公共服务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1" name="矩形: 圆角 7"/>
          <p:cNvSpPr/>
          <p:nvPr/>
        </p:nvSpPr>
        <p:spPr>
          <a:xfrm>
            <a:off x="1635313" y="3566339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天文学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2" name="矩形: 圆角 8"/>
          <p:cNvSpPr/>
          <p:nvPr/>
        </p:nvSpPr>
        <p:spPr>
          <a:xfrm>
            <a:off x="3513159" y="3566339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电子政务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3" name="矩形: 圆角 9"/>
          <p:cNvSpPr/>
          <p:nvPr/>
        </p:nvSpPr>
        <p:spPr>
          <a:xfrm>
            <a:off x="5391003" y="3566339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传媒业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4" name="矩形: 圆角 10"/>
          <p:cNvSpPr/>
          <p:nvPr/>
        </p:nvSpPr>
        <p:spPr>
          <a:xfrm>
            <a:off x="7268848" y="2521251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生物医学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5" name="矩形: 圆角 11"/>
          <p:cNvSpPr/>
          <p:nvPr/>
        </p:nvSpPr>
        <p:spPr>
          <a:xfrm>
            <a:off x="9146693" y="2521251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商业智能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6" name="矩形: 圆角 12"/>
          <p:cNvSpPr/>
          <p:nvPr/>
        </p:nvSpPr>
        <p:spPr>
          <a:xfrm>
            <a:off x="7268848" y="4611427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图书馆学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7" name="矩形: 圆角 13"/>
          <p:cNvSpPr/>
          <p:nvPr/>
        </p:nvSpPr>
        <p:spPr>
          <a:xfrm>
            <a:off x="7268848" y="3566339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气候学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8" name="矩形: 圆角 14"/>
          <p:cNvSpPr/>
          <p:nvPr/>
        </p:nvSpPr>
        <p:spPr>
          <a:xfrm>
            <a:off x="9146693" y="3566339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企业管理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9" name="矩形: 圆角 15"/>
          <p:cNvSpPr/>
          <p:nvPr/>
        </p:nvSpPr>
        <p:spPr>
          <a:xfrm>
            <a:off x="9146693" y="4629403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市场营销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0" name="矩形: 圆角 16"/>
          <p:cNvSpPr/>
          <p:nvPr/>
        </p:nvSpPr>
        <p:spPr>
          <a:xfrm>
            <a:off x="1635313" y="4629403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金融学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1" name="矩形: 圆角 17"/>
          <p:cNvSpPr/>
          <p:nvPr/>
        </p:nvSpPr>
        <p:spPr>
          <a:xfrm>
            <a:off x="3513159" y="4629403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生活娱乐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2" name="矩形: 圆角 18"/>
          <p:cNvSpPr/>
          <p:nvPr/>
        </p:nvSpPr>
        <p:spPr>
          <a:xfrm>
            <a:off x="5391003" y="4629403"/>
            <a:ext cx="1422400" cy="508000"/>
          </a:xfrm>
          <a:prstGeom prst="roundRect">
            <a:avLst/>
          </a:prstGeom>
          <a:noFill/>
          <a:ln>
            <a:gradFill>
              <a:gsLst>
                <a:gs pos="0">
                  <a:srgbClr val="5FD4D5"/>
                </a:gs>
                <a:gs pos="100000">
                  <a:srgbClr val="43A2C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总统选举</a:t>
            </a:r>
            <a:endParaRPr lang="zh-CN" altLang="en-US">
              <a:gradFill>
                <a:gsLst>
                  <a:gs pos="0">
                    <a:srgbClr val="5FD4D5"/>
                  </a:gs>
                  <a:gs pos="99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3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cs typeface="+mn-ea"/>
                    <a:sym typeface="+mn-lt"/>
                  </a:rPr>
                  <a:t>5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大数据趋势</a:t>
              </a:r>
              <a:endParaRPr lang="zh-CN" altLang="en-US" sz="1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cxnSp>
        <p:nvCxnSpPr>
          <p:cNvPr id="7" name="直接连接符 33"/>
          <p:cNvCxnSpPr/>
          <p:nvPr/>
        </p:nvCxnSpPr>
        <p:spPr>
          <a:xfrm>
            <a:off x="1205511" y="1213459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4"/>
          <p:cNvSpPr>
            <a:spLocks noChangeArrowheads="1"/>
          </p:cNvSpPr>
          <p:nvPr/>
        </p:nvSpPr>
        <p:spPr bwMode="auto">
          <a:xfrm>
            <a:off x="1465861" y="1304264"/>
            <a:ext cx="238918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ea"/>
                <a:sym typeface="+mn-lt"/>
              </a:rPr>
              <a:t>大数据的趋势</a:t>
            </a:r>
            <a:endParaRPr lang="zh-CN" altLang="en-US" sz="2800" b="1" dirty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36"/>
          <p:cNvSpPr>
            <a:spLocks noChangeArrowheads="1"/>
          </p:cNvSpPr>
          <p:nvPr/>
        </p:nvSpPr>
        <p:spPr bwMode="auto">
          <a:xfrm>
            <a:off x="1466177" y="2388610"/>
            <a:ext cx="982141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数据的资源化：是指大数据成为企业和社会关注的重要战略资源，并已成为大家争相抢夺的新焦点。因而，企业必须要提前制定大数据营销战略计划，抢占市场先机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600" dirty="0" smtClean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与云计算的深度结合：大数据离不开云处理，云处理为大数据提供了弹性可拓展的基础设备，是产生大数据的平台之一。自</a:t>
            </a:r>
            <a:r>
              <a:rPr lang="en-US" altLang="zh-CN" sz="1600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2013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年开始，大数据技术已开始和云计算技术紧密结合，预计未来两者关系将更为密切。</a:t>
            </a:r>
            <a:endParaRPr lang="en-US" altLang="zh-CN" sz="1600" dirty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100000">
                      <a:srgbClr val="43A2C2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科学理论的突破：随着大数据的快速发展，就像计算机和互联网一样，大数据很有可能是新一轮的技术革命。随之兴起的数据挖掘、机器学习和人工智能等相关技术，可能会改变数据世界里的很多算法和基础理论，实现科学技术上的突破。</a:t>
            </a:r>
            <a:endParaRPr lang="en-US" altLang="zh-CN" sz="1600" dirty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gradFill>
                <a:gsLst>
                  <a:gs pos="0">
                    <a:srgbClr val="5FD4D5"/>
                  </a:gs>
                  <a:gs pos="100000">
                    <a:srgbClr val="43A2C2"/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接连接符 40"/>
          <p:cNvCxnSpPr/>
          <p:nvPr/>
        </p:nvCxnSpPr>
        <p:spPr>
          <a:xfrm>
            <a:off x="1465860" y="2071896"/>
            <a:ext cx="9821733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017234" y="1882986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35"/>
          <p:cNvGrpSpPr/>
          <p:nvPr/>
        </p:nvGrpSpPr>
        <p:grpSpPr>
          <a:xfrm rot="10800000" flipH="1">
            <a:off x="981246" y="601472"/>
            <a:ext cx="10491473" cy="4877076"/>
            <a:chOff x="850264" y="1552754"/>
            <a:chExt cx="10491473" cy="4877076"/>
          </a:xfrm>
        </p:grpSpPr>
        <p:grpSp>
          <p:nvGrpSpPr>
            <p:cNvPr id="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9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0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1" name="平行四边形 10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平行四边形 11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平行四边形 12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平行四边形 5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92818" y="2469261"/>
            <a:ext cx="81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01</a:t>
            </a:r>
            <a:endParaRPr lang="en-US" altLang="zh-CN" sz="4000" b="1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590401" y="2565778"/>
            <a:ext cx="188372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导播台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5980" y="775232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effectLst/>
                <a:cs typeface="+mn-ea"/>
                <a:sym typeface="+mn-lt"/>
              </a:rPr>
              <a:t>目  录</a:t>
            </a:r>
            <a:endParaRPr lang="en-US" sz="6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effectLst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2649" y="2455104"/>
            <a:ext cx="81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en-US" altLang="zh-CN" sz="4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890234" y="2551621"/>
            <a:ext cx="1647881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通道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36842" y="2455104"/>
            <a:ext cx="81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en-US" altLang="zh-CN" sz="4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34426" y="2551621"/>
            <a:ext cx="1647881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三维</a:t>
            </a:r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场景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30237" y="3586131"/>
            <a:ext cx="81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04</a:t>
            </a:r>
            <a:endParaRPr lang="en-US" altLang="zh-CN" sz="4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27820" y="3682648"/>
            <a:ext cx="188372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序列</a:t>
            </a:r>
            <a:endParaRPr lang="zh-CN" altLang="en-US" sz="2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30067" y="3571974"/>
            <a:ext cx="81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05</a:t>
            </a:r>
            <a:endParaRPr lang="en-US" altLang="zh-CN" sz="40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527653" y="3668491"/>
            <a:ext cx="1647881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项目</a:t>
            </a:r>
            <a:r>
              <a: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演示</a:t>
            </a:r>
            <a:endParaRPr lang="zh-CN" altLang="en-US" sz="20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14" grpId="0"/>
      <p:bldP spid="31" grpId="0"/>
      <p:bldP spid="32" grpId="0" animBg="1"/>
      <p:bldP spid="32" grpId="1" animBg="1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/>
      <p:bldP spid="38" grpId="0" animBg="1"/>
      <p:bldP spid="3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3733" y="1963711"/>
            <a:ext cx="8079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THAN</a:t>
            </a:r>
            <a:r>
              <a:rPr kumimoji="1" lang="zh-CN" altLang="en-US" sz="6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kumimoji="1" lang="en-US" altLang="zh-CN" sz="6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YOU</a:t>
            </a:r>
            <a:r>
              <a:rPr kumimoji="1" lang="zh-CN" altLang="en-US" sz="66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！</a:t>
            </a:r>
            <a:endParaRPr kumimoji="1" lang="zh-CN" altLang="en-US" sz="6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3221" y="3071707"/>
            <a:ext cx="661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C</a:t>
            </a:r>
            <a:r>
              <a:rPr lang="zh-CN" altLang="en-US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loud </a:t>
            </a:r>
            <a:r>
              <a:rPr lang="en-US" altLang="zh-CN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C</a:t>
            </a:r>
            <a:r>
              <a:rPr lang="zh-CN" altLang="en-US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omputing </a:t>
            </a:r>
            <a:r>
              <a:rPr lang="en-US" altLang="zh-CN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/ </a:t>
            </a:r>
            <a:r>
              <a:rPr lang="zh-CN" altLang="en-US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Big Data </a:t>
            </a:r>
            <a:r>
              <a:rPr lang="en-US" altLang="zh-CN" sz="20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/ PPT Templates</a:t>
            </a:r>
            <a:endParaRPr lang="en-US" altLang="zh-CN" sz="20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8568" y="3660916"/>
            <a:ext cx="4361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汇报人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：</a:t>
            </a:r>
            <a:r>
              <a:rPr lang="zh-CN" altLang="en-US" sz="1600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优品</a:t>
            </a:r>
            <a:r>
              <a:rPr lang="en-US" altLang="zh-CN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PPT 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  汇报时间：</a:t>
            </a:r>
            <a:r>
              <a:rPr lang="en-US" altLang="zh-CN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2021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年</a:t>
            </a:r>
            <a:r>
              <a:rPr lang="en-US" altLang="zh-CN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12</a:t>
            </a:r>
            <a:r>
              <a:rPr lang="zh-CN" altLang="en-US" sz="1600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月</a:t>
            </a:r>
            <a:endParaRPr lang="zh-CN" altLang="en-US" sz="1600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 defTabSz="914400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914400">
              <a:defRPr/>
            </a:pP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   更多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模板下载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www.ypppt.com/moban/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5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体下载：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7"/>
              </a:rPr>
              <a:t>www.ypppt.com/ziti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7"/>
              </a:rPr>
              <a:t>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8"/>
              </a:rPr>
              <a:t>www.ypppt.com/gushi/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课件：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9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01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9465" y="2830195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导播台</a:t>
            </a:r>
            <a:endParaRPr lang="zh-CN" altLang="en-US" sz="72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 6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8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导播台</a:t>
              </a:r>
              <a:endPara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2" name="组合 7"/>
          <p:cNvGrpSpPr/>
          <p:nvPr/>
        </p:nvGrpSpPr>
        <p:grpSpPr>
          <a:xfrm>
            <a:off x="567055" y="1419860"/>
            <a:ext cx="3200830" cy="4018280"/>
            <a:chOff x="5138554" y="2008064"/>
            <a:chExt cx="1929095" cy="3000661"/>
          </a:xfrm>
        </p:grpSpPr>
        <p:sp>
          <p:nvSpPr>
            <p:cNvPr id="13" name="Rounded Rectangle 18"/>
            <p:cNvSpPr/>
            <p:nvPr/>
          </p:nvSpPr>
          <p:spPr>
            <a:xfrm>
              <a:off x="5138554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5287495" y="2214255"/>
              <a:ext cx="1640775" cy="2511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80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12</a:t>
              </a:r>
              <a:r>
                <a:rPr lang="zh-CN" altLang="en-US" sz="80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路</a:t>
              </a:r>
              <a:r>
                <a:rPr lang="zh-CN" altLang="en-US" sz="80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信号</a:t>
              </a:r>
              <a:endParaRPr lang="zh-CN" altLang="en-US" sz="80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pic>
        <p:nvPicPr>
          <p:cNvPr id="2" name="QYStudio 2022-06-14 10-28-5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6560" y="2854960"/>
            <a:ext cx="5137785" cy="263271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26560" y="1369060"/>
            <a:ext cx="6672580" cy="1239520"/>
            <a:chOff x="6656" y="2156"/>
            <a:chExt cx="10508" cy="1952"/>
          </a:xfrm>
        </p:grpSpPr>
        <p:sp>
          <p:nvSpPr>
            <p:cNvPr id="3" name="文本框 2"/>
            <p:cNvSpPr txBox="1"/>
            <p:nvPr/>
          </p:nvSpPr>
          <p:spPr>
            <a:xfrm>
              <a:off x="6656" y="2156"/>
              <a:ext cx="5330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342900" indent="-34290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支持</a:t>
              </a:r>
              <a:r>
                <a:rPr lang="en-US" altLang="zh-CN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12</a:t>
              </a: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路信号间的</a:t>
              </a: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切换</a:t>
              </a:r>
              <a:endParaRPr lang="zh-CN" altLang="en-US" sz="22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56" y="3326"/>
              <a:ext cx="10508" cy="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342900" indent="-34290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支持</a:t>
              </a: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多种信号切换特效，如淡入淡出、视频特效</a:t>
              </a:r>
              <a:r>
                <a:rPr lang="zh-CN" altLang="en-US" sz="2200" b="1" dirty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等</a:t>
              </a:r>
              <a:endParaRPr lang="zh-CN" altLang="en-US" sz="2200" b="1" dirty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7 0.00046 L 0.04453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3 0.00093 L -3.54167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 6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8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1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导播台</a:t>
              </a:r>
              <a:endPara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2" name="组合 7"/>
          <p:cNvGrpSpPr/>
          <p:nvPr/>
        </p:nvGrpSpPr>
        <p:grpSpPr>
          <a:xfrm>
            <a:off x="567055" y="1419860"/>
            <a:ext cx="3200830" cy="4018280"/>
            <a:chOff x="5138554" y="2008064"/>
            <a:chExt cx="1929095" cy="3000661"/>
          </a:xfrm>
        </p:grpSpPr>
        <p:sp>
          <p:nvSpPr>
            <p:cNvPr id="13" name="Rounded Rectangle 18"/>
            <p:cNvSpPr/>
            <p:nvPr/>
          </p:nvSpPr>
          <p:spPr>
            <a:xfrm>
              <a:off x="5138554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5287495" y="2214255"/>
              <a:ext cx="1640775" cy="2511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调音台</a:t>
              </a:r>
              <a:endParaRPr lang="zh-CN" altLang="en-US" sz="80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74565" y="1522730"/>
            <a:ext cx="6989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5FD4D5"/>
                </a:solidFill>
              </a:rPr>
              <a:t>调音台可独立控制每一路</a:t>
            </a:r>
            <a:r>
              <a:rPr lang="zh-CN" altLang="en-US" sz="3600">
                <a:solidFill>
                  <a:srgbClr val="5FD4D5"/>
                </a:solidFill>
              </a:rPr>
              <a:t>信号的声音</a:t>
            </a:r>
            <a:endParaRPr lang="zh-CN" altLang="en-US" sz="3600">
              <a:solidFill>
                <a:srgbClr val="5FD4D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4565" y="3504565"/>
            <a:ext cx="199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5FD4D5"/>
                </a:solidFill>
              </a:rPr>
              <a:t>TODO</a:t>
            </a:r>
            <a:r>
              <a:rPr lang="zh-CN" altLang="en-US">
                <a:solidFill>
                  <a:srgbClr val="5FD4D5"/>
                </a:solidFill>
              </a:rPr>
              <a:t>：添加视频</a:t>
            </a:r>
            <a:endParaRPr lang="zh-CN" altLang="en-US">
              <a:solidFill>
                <a:srgbClr val="5FD4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7 0.00046 L 0.04453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3 0.00093 L -3.54167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9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9465" y="2830195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通道</a:t>
            </a:r>
            <a:endParaRPr lang="zh-CN" altLang="en-US" sz="72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 6"/>
          <p:cNvGrpSpPr/>
          <p:nvPr/>
        </p:nvGrpSpPr>
        <p:grpSpPr>
          <a:xfrm>
            <a:off x="489243" y="377194"/>
            <a:ext cx="3033448" cy="606425"/>
            <a:chOff x="489242" y="377190"/>
            <a:chExt cx="3033448" cy="606425"/>
          </a:xfrm>
        </p:grpSpPr>
        <p:grpSp>
          <p:nvGrpSpPr>
            <p:cNvPr id="8" name="组合 3"/>
            <p:cNvGrpSpPr/>
            <p:nvPr/>
          </p:nvGrpSpPr>
          <p:grpSpPr>
            <a:xfrm>
              <a:off x="489242" y="377190"/>
              <a:ext cx="606425" cy="606425"/>
              <a:chOff x="2089" y="2413"/>
              <a:chExt cx="1152" cy="115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089" y="2413"/>
                <a:ext cx="1152" cy="1152"/>
              </a:xfrm>
              <a:prstGeom prst="ellipse">
                <a:avLst/>
              </a:prstGeom>
              <a:solidFill>
                <a:srgbClr val="6AE7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" y="2562"/>
                <a:ext cx="855" cy="855"/>
              </a:xfrm>
              <a:prstGeom prst="ellipse">
                <a:avLst/>
              </a:prstGeom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2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95668" y="481330"/>
              <a:ext cx="24270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gradFill>
                    <a:gsLst>
                      <a:gs pos="0">
                        <a:srgbClr val="5FD4D5"/>
                      </a:gs>
                      <a:gs pos="92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通道</a:t>
              </a:r>
              <a:endParaRPr lang="zh-CN" altLang="en-US" sz="20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2" name="组合 7"/>
          <p:cNvGrpSpPr/>
          <p:nvPr/>
        </p:nvGrpSpPr>
        <p:grpSpPr>
          <a:xfrm>
            <a:off x="567055" y="1419860"/>
            <a:ext cx="3200830" cy="4018280"/>
            <a:chOff x="5138554" y="2008064"/>
            <a:chExt cx="1929095" cy="3000661"/>
          </a:xfrm>
        </p:grpSpPr>
        <p:sp>
          <p:nvSpPr>
            <p:cNvPr id="13" name="Rounded Rectangle 18"/>
            <p:cNvSpPr/>
            <p:nvPr/>
          </p:nvSpPr>
          <p:spPr>
            <a:xfrm>
              <a:off x="5138554" y="2008064"/>
              <a:ext cx="1929095" cy="3000661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5287495" y="2214255"/>
              <a:ext cx="1640775" cy="2511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6600" b="1" dirty="0" smtClean="0">
                  <a:gradFill>
                    <a:gsLst>
                      <a:gs pos="0">
                        <a:srgbClr val="5FD4D5"/>
                      </a:gs>
                      <a:gs pos="99000">
                        <a:srgbClr val="43A2C2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通道资源列表</a:t>
              </a:r>
              <a:endParaRPr lang="zh-CN" altLang="en-US" sz="6600" b="1" dirty="0" smtClean="0">
                <a:gradFill>
                  <a:gsLst>
                    <a:gs pos="0">
                      <a:srgbClr val="5FD4D5"/>
                    </a:gs>
                    <a:gs pos="99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</p:grpSp>
      <p:pic>
        <p:nvPicPr>
          <p:cNvPr id="3" name="QYStudio 2022-06-14 11-01-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91355" y="2710815"/>
            <a:ext cx="4993640" cy="2775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7 0.00046 L 0.04453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3 0.00093 L -3.54167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4"/>
          <p:cNvGrpSpPr/>
          <p:nvPr/>
        </p:nvGrpSpPr>
        <p:grpSpPr>
          <a:xfrm>
            <a:off x="4609467" y="2141855"/>
            <a:ext cx="7581900" cy="5080"/>
            <a:chOff x="7259" y="3373"/>
            <a:chExt cx="11940" cy="8"/>
          </a:xfrm>
        </p:grpSpPr>
        <p:cxnSp>
          <p:nvCxnSpPr>
            <p:cNvPr id="3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"/>
          <p:cNvGrpSpPr/>
          <p:nvPr/>
        </p:nvGrpSpPr>
        <p:grpSpPr>
          <a:xfrm>
            <a:off x="1" y="4707255"/>
            <a:ext cx="8279131" cy="5080"/>
            <a:chOff x="0" y="7413"/>
            <a:chExt cx="13038" cy="8"/>
          </a:xfrm>
        </p:grpSpPr>
        <p:cxnSp>
          <p:nvCxnSpPr>
            <p:cNvPr id="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480947" y="2644775"/>
            <a:ext cx="1772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9600" b="1" dirty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en-US" altLang="zh-CN" sz="9600" b="1" dirty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9465" y="2830195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200" b="1" dirty="0" smtClean="0">
                <a:gradFill>
                  <a:gsLst>
                    <a:gs pos="0">
                      <a:srgbClr val="5FD4D5"/>
                    </a:gs>
                    <a:gs pos="92000">
                      <a:srgbClr val="43A2C2"/>
                    </a:gs>
                  </a:gsLst>
                  <a:lin ang="5400000" scaled="1"/>
                </a:gradFill>
                <a:cs typeface="+mn-ea"/>
                <a:sym typeface="+mn-lt"/>
              </a:rPr>
              <a:t>三维场景</a:t>
            </a:r>
            <a:endParaRPr lang="zh-CN" altLang="en-US" sz="7200" b="1" dirty="0" smtClean="0">
              <a:gradFill>
                <a:gsLst>
                  <a:gs pos="0">
                    <a:srgbClr val="5FD4D5"/>
                  </a:gs>
                  <a:gs pos="92000">
                    <a:srgbClr val="43A2C2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361*1389*1367*1367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075*2555*1368*1368"/>
</p:tagLst>
</file>

<file path=ppt/tags/tag3.xml><?xml version="1.0" encoding="utf-8"?>
<p:tagLst xmlns:p="http://schemas.openxmlformats.org/presentationml/2006/main">
  <p:tag name="ISPRING_PRESENTATION_TITLE" val="PowerPoint 演示文稿"/>
  <p:tag name="COMMONDATA" val="eyJoZGlkIjoiNDkxMGY0YjU4ODIyMmUyMjRiNmQ0ODgyMTllMDhkNGMifQ==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140axvl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3494</Words>
  <Application>WPS 演示</Application>
  <PresentationFormat>宽屏</PresentationFormat>
  <Paragraphs>337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Calibri</vt:lpstr>
      <vt:lpstr>Meiryo</vt:lpstr>
      <vt:lpstr>Yu Gothic UI</vt:lpstr>
      <vt:lpstr>Arial Narrow</vt:lpstr>
      <vt:lpstr>Calibri Light</vt:lpstr>
      <vt:lpstr>第一PPT，www.1ppt.com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studio</cp:lastModifiedBy>
  <cp:revision>107</cp:revision>
  <dcterms:created xsi:type="dcterms:W3CDTF">2022-06-13T15:46:00Z</dcterms:created>
  <dcterms:modified xsi:type="dcterms:W3CDTF">2022-06-14T03:09:23Z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2052-11.1.0.11805</vt:lpwstr>
  </property>
  <property fmtid="{D5CDD505-2E9C-101B-9397-08002B2CF9AE}" pid="3" name="ICV">
    <vt:lpwstr>DF2D32DEAC1327F41E12A662AE6CCDED</vt:lpwstr>
  </property>
</Properties>
</file>